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  <p:sldMasterId id="2147483672" r:id="rId2"/>
  </p:sldMasterIdLst>
  <p:notesMasterIdLst>
    <p:notesMasterId r:id="rId17"/>
  </p:notesMasterIdLst>
  <p:sldIdLst>
    <p:sldId id="256" r:id="rId3"/>
    <p:sldId id="273" r:id="rId4"/>
    <p:sldId id="274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70" r:id="rId14"/>
    <p:sldId id="271" r:id="rId15"/>
    <p:sldId id="269" r:id="rId16"/>
  </p:sldIdLst>
  <p:sldSz cx="9144000" cy="5143500" type="screen16x9"/>
  <p:notesSz cx="6858000" cy="9144000"/>
  <p:embeddedFontLst>
    <p:embeddedFont>
      <p:font typeface="Broadway" pitchFamily="82" charset="77"/>
      <p:regular r:id="rId18"/>
    </p:embeddedFont>
    <p:embeddedFont>
      <p:font typeface="Montserrat" pitchFamily="2" charset="77"/>
      <p:regular r:id="rId19"/>
      <p:bold r:id="rId20"/>
      <p:italic r:id="rId21"/>
      <p:boldItalic r:id="rId22"/>
    </p:embeddedFont>
    <p:embeddedFont>
      <p:font typeface="Montserrat SemiBold" pitchFamily="2" charset="77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c9789bfa5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g3c9789bfa57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g3c9789bfa57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A21E4541-3A4C-D1B1-232D-F9CEB18F6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c9789bfa57_0_0:notes">
            <a:extLst>
              <a:ext uri="{FF2B5EF4-FFF2-40B4-BE49-F238E27FC236}">
                <a16:creationId xmlns:a16="http://schemas.microsoft.com/office/drawing/2014/main" id="{00364757-052A-920C-2191-ACE38A1422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g3c9789bfa57_0_0:notes">
            <a:extLst>
              <a:ext uri="{FF2B5EF4-FFF2-40B4-BE49-F238E27FC236}">
                <a16:creationId xmlns:a16="http://schemas.microsoft.com/office/drawing/2014/main" id="{FF71FB2C-2638-1D5A-58B2-C7B6163B58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g3c9789bfa57_0_0:notes">
            <a:extLst>
              <a:ext uri="{FF2B5EF4-FFF2-40B4-BE49-F238E27FC236}">
                <a16:creationId xmlns:a16="http://schemas.microsoft.com/office/drawing/2014/main" id="{74273E9C-50AA-AEFD-714D-E05D69C7CDE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9313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cd02ecbf9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g3cd02ecbf9d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" name="Google Shape;110;g3cd02ecbf9d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c9789bfa57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g3c9789bfa57_0_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3" name="Google Shape;123;g3c9789bfa57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c9789bfa57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3c9789bfa57_0_30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1" name="Google Shape;131;g3c9789bfa57_0_30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c9c6e82bc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g3c9c6e82bc0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5" name="Google Shape;145;g3c9c6e82bc0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c9789bfa57_0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g3c9789bfa57_0_2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8" name="Google Shape;158;g3c9789bfa57_0_2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c9c6e82bc0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g3c9c6e82bc0_3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3c9c6e82bc0_3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942f64b7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942f64b77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29852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942f64b77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942f64b77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2104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CO">
  <p:cSld name="BLANCO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1A1A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628650" y="246191"/>
            <a:ext cx="7886700" cy="416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body" idx="1"/>
          </p:nvPr>
        </p:nvSpPr>
        <p:spPr>
          <a:xfrm>
            <a:off x="628650" y="863202"/>
            <a:ext cx="7770555" cy="3472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4500"/>
              <a:buFont typeface="Montserrat SemiBold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4500"/>
              <a:buFont typeface="Montserrat SemiBold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628650" y="246191"/>
            <a:ext cx="7886700" cy="416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628650" y="939998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2"/>
          </p:nvPr>
        </p:nvSpPr>
        <p:spPr>
          <a:xfrm>
            <a:off x="4629150" y="939998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388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>
            <a:spLocks noGrp="1"/>
          </p:cNvSpPr>
          <p:nvPr>
            <p:ph type="title"/>
          </p:nvPr>
        </p:nvSpPr>
        <p:spPr>
          <a:xfrm>
            <a:off x="628650" y="246191"/>
            <a:ext cx="7886700" cy="416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2400"/>
              <a:buFont typeface="Montserrat SemiBold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2400"/>
              <a:buFont typeface="Montserrat SemiBold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23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 txBox="1">
            <a:spLocks noGrp="1"/>
          </p:cNvSpPr>
          <p:nvPr>
            <p:ph type="title"/>
          </p:nvPr>
        </p:nvSpPr>
        <p:spPr>
          <a:xfrm>
            <a:off x="628650" y="246191"/>
            <a:ext cx="7886700" cy="416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4"/>
          <p:cNvSpPr txBox="1">
            <a:spLocks noGrp="1"/>
          </p:cNvSpPr>
          <p:nvPr>
            <p:ph type="body" idx="1"/>
          </p:nvPr>
        </p:nvSpPr>
        <p:spPr>
          <a:xfrm rot="5400000">
            <a:off x="2777516" y="-1285664"/>
            <a:ext cx="3472823" cy="7770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5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1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4"/>
            <a:ext cx="9144000" cy="5142496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628650" y="246191"/>
            <a:ext cx="7886700" cy="416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1900"/>
              <a:buFont typeface="Montserrat SemiBold"/>
              <a:buNone/>
              <a:defRPr sz="1900" b="1" i="1" u="none" strike="noStrike" cap="none">
                <a:solidFill>
                  <a:srgbClr val="5A7F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628650" y="863202"/>
            <a:ext cx="7770555" cy="3472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1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54" name="Google Shape;54;p13"/>
          <p:cNvPicPr preferRelativeResize="0"/>
          <p:nvPr/>
        </p:nvPicPr>
        <p:blipFill rotWithShape="1">
          <a:blip r:embed="rId1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4611" y="4293056"/>
            <a:ext cx="820883" cy="82404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8240070" y="4313735"/>
            <a:ext cx="780032" cy="785268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6" name="Google Shape;56;p13"/>
          <p:cNvCxnSpPr/>
          <p:nvPr/>
        </p:nvCxnSpPr>
        <p:spPr>
          <a:xfrm>
            <a:off x="2021774" y="4808547"/>
            <a:ext cx="5214752" cy="0"/>
          </a:xfrm>
          <a:prstGeom prst="straightConnector1">
            <a:avLst/>
          </a:prstGeom>
          <a:noFill/>
          <a:ln w="12700" cap="flat" cmpd="sng">
            <a:solidFill>
              <a:srgbClr val="EB712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7" name="Google Shape;57;p13"/>
          <p:cNvPicPr preferRelativeResize="0"/>
          <p:nvPr/>
        </p:nvPicPr>
        <p:blipFill rotWithShape="1">
          <a:blip r:embed="rId1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3229" y="4433239"/>
            <a:ext cx="1594067" cy="61304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02"/>
            <a:ext cx="9144000" cy="514249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6"/>
          <p:cNvSpPr txBox="1"/>
          <p:nvPr/>
        </p:nvSpPr>
        <p:spPr>
          <a:xfrm>
            <a:off x="2641160" y="1613090"/>
            <a:ext cx="6497722" cy="1177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pt-BR" sz="3600" b="1" i="1" dirty="0" err="1">
                <a:solidFill>
                  <a:srgbClr val="00432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Extraordinary</a:t>
            </a:r>
            <a:r>
              <a:rPr lang="pt-BR" sz="3600" b="1" i="1" dirty="0">
                <a:solidFill>
                  <a:srgbClr val="00432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t-BR" sz="3600" b="1" i="1" dirty="0" err="1">
                <a:solidFill>
                  <a:srgbClr val="00432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Conference</a:t>
            </a:r>
            <a:r>
              <a:rPr lang="pt-BR" sz="3600" b="1" i="1" dirty="0">
                <a:solidFill>
                  <a:srgbClr val="00432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t-BR" sz="3600" b="1" i="1" dirty="0" err="1">
                <a:solidFill>
                  <a:srgbClr val="00432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of</a:t>
            </a:r>
            <a:r>
              <a:rPr lang="pt-BR" sz="3600" b="1" i="1" dirty="0">
                <a:solidFill>
                  <a:srgbClr val="00432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t-BR" sz="3600" b="1" i="1" dirty="0" err="1">
                <a:solidFill>
                  <a:srgbClr val="00432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the</a:t>
            </a:r>
            <a:r>
              <a:rPr lang="pt-BR" sz="3600" b="1" i="1" dirty="0">
                <a:solidFill>
                  <a:srgbClr val="00432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t-BR" sz="3600" b="1" i="1" dirty="0" err="1">
                <a:solidFill>
                  <a:srgbClr val="00432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Parties</a:t>
            </a:r>
            <a:r>
              <a:rPr lang="pt-BR" sz="3600" b="1" i="1" dirty="0">
                <a:solidFill>
                  <a:srgbClr val="00432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2026</a:t>
            </a:r>
            <a:endParaRPr sz="3600" b="1" i="1" dirty="0">
              <a:solidFill>
                <a:srgbClr val="004328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103" name="Google Shape;103;p26"/>
          <p:cNvCxnSpPr/>
          <p:nvPr/>
        </p:nvCxnSpPr>
        <p:spPr>
          <a:xfrm rot="10800000" flipH="1">
            <a:off x="2901882" y="2941803"/>
            <a:ext cx="6237000" cy="16500"/>
          </a:xfrm>
          <a:prstGeom prst="straightConnector1">
            <a:avLst/>
          </a:prstGeom>
          <a:noFill/>
          <a:ln w="12700" cap="flat" cmpd="sng">
            <a:solidFill>
              <a:srgbClr val="EB712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04" name="Google Shape;104;p26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8515" y="1046083"/>
            <a:ext cx="892125" cy="14280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6" name="Google Shape;106;p26"/>
          <p:cNvCxnSpPr/>
          <p:nvPr/>
        </p:nvCxnSpPr>
        <p:spPr>
          <a:xfrm rot="10800000" flipH="1">
            <a:off x="2908836" y="1375295"/>
            <a:ext cx="6237000" cy="16500"/>
          </a:xfrm>
          <a:prstGeom prst="straightConnector1">
            <a:avLst/>
          </a:prstGeom>
          <a:noFill/>
          <a:ln w="12700" cap="flat" cmpd="sng">
            <a:solidFill>
              <a:srgbClr val="EB712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444A28C-197D-5A25-2E70-4DE5ECD58139}"/>
              </a:ext>
            </a:extLst>
          </p:cNvPr>
          <p:cNvSpPr txBox="1"/>
          <p:nvPr/>
        </p:nvSpPr>
        <p:spPr>
          <a:xfrm>
            <a:off x="2641160" y="3651819"/>
            <a:ext cx="2318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T" sz="2400">
                <a:latin typeface="Montserrat" pitchFamily="2" charset="77"/>
              </a:rPr>
              <a:t>9 </a:t>
            </a:r>
            <a:r>
              <a:rPr lang="es-ES" sz="2400" dirty="0">
                <a:latin typeface="Montserrat" pitchFamily="2" charset="77"/>
              </a:rPr>
              <a:t>March</a:t>
            </a:r>
            <a:r>
              <a:rPr lang="en-GT" sz="2400">
                <a:latin typeface="Montserrat" pitchFamily="2" charset="77"/>
              </a:rPr>
              <a:t> </a:t>
            </a:r>
            <a:r>
              <a:rPr lang="en-GT" sz="2400" dirty="0">
                <a:latin typeface="Montserrat" pitchFamily="2" charset="77"/>
              </a:rPr>
              <a:t>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ocument with text on it&#10;&#10;AI-generated content may be incorrect.">
            <a:extLst>
              <a:ext uri="{FF2B5EF4-FFF2-40B4-BE49-F238E27FC236}">
                <a16:creationId xmlns:a16="http://schemas.microsoft.com/office/drawing/2014/main" id="{4CAEE4FE-7DA4-7FA5-9866-5E0414ED1B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352" y="731023"/>
            <a:ext cx="6066430" cy="355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755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>
          <a:extLst>
            <a:ext uri="{FF2B5EF4-FFF2-40B4-BE49-F238E27FC236}">
              <a16:creationId xmlns:a16="http://schemas.microsoft.com/office/drawing/2014/main" id="{C82382EE-6FE2-848D-5449-1798A62DA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6">
            <a:extLst>
              <a:ext uri="{FF2B5EF4-FFF2-40B4-BE49-F238E27FC236}">
                <a16:creationId xmlns:a16="http://schemas.microsoft.com/office/drawing/2014/main" id="{1110DFEB-3B92-985B-9378-DCFFB66F9DE0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02"/>
            <a:ext cx="9144000" cy="514249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6">
            <a:extLst>
              <a:ext uri="{FF2B5EF4-FFF2-40B4-BE49-F238E27FC236}">
                <a16:creationId xmlns:a16="http://schemas.microsoft.com/office/drawing/2014/main" id="{D4FF4DA0-F8B0-57DF-4CF1-E679FEE1A809}"/>
              </a:ext>
            </a:extLst>
          </p:cNvPr>
          <p:cNvSpPr txBox="1"/>
          <p:nvPr/>
        </p:nvSpPr>
        <p:spPr>
          <a:xfrm>
            <a:off x="2641160" y="1882026"/>
            <a:ext cx="5567100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pt-BR" sz="3600" b="1" i="1" dirty="0">
                <a:solidFill>
                  <a:srgbClr val="00432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Science </a:t>
            </a:r>
            <a:r>
              <a:rPr lang="pt-BR" sz="3600" b="1" i="1" dirty="0" err="1">
                <a:solidFill>
                  <a:srgbClr val="00432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Program</a:t>
            </a:r>
            <a:endParaRPr sz="3600" b="1" i="1" dirty="0">
              <a:solidFill>
                <a:srgbClr val="004328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103" name="Google Shape;103;p26">
            <a:extLst>
              <a:ext uri="{FF2B5EF4-FFF2-40B4-BE49-F238E27FC236}">
                <a16:creationId xmlns:a16="http://schemas.microsoft.com/office/drawing/2014/main" id="{CEFCA4D2-434F-153A-FD86-2C3758F99146}"/>
              </a:ext>
            </a:extLst>
          </p:cNvPr>
          <p:cNvCxnSpPr/>
          <p:nvPr/>
        </p:nvCxnSpPr>
        <p:spPr>
          <a:xfrm rot="10800000" flipH="1">
            <a:off x="2901882" y="2941803"/>
            <a:ext cx="6237000" cy="16500"/>
          </a:xfrm>
          <a:prstGeom prst="straightConnector1">
            <a:avLst/>
          </a:prstGeom>
          <a:noFill/>
          <a:ln w="12700" cap="flat" cmpd="sng">
            <a:solidFill>
              <a:srgbClr val="EB712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04" name="Google Shape;104;p26">
            <a:extLst>
              <a:ext uri="{FF2B5EF4-FFF2-40B4-BE49-F238E27FC236}">
                <a16:creationId xmlns:a16="http://schemas.microsoft.com/office/drawing/2014/main" id="{61D6EBCA-B9A1-033F-0870-5206CAF9ABCF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8515" y="1046083"/>
            <a:ext cx="892125" cy="14280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6" name="Google Shape;106;p26">
            <a:extLst>
              <a:ext uri="{FF2B5EF4-FFF2-40B4-BE49-F238E27FC236}">
                <a16:creationId xmlns:a16="http://schemas.microsoft.com/office/drawing/2014/main" id="{FE07682F-FCB4-C56A-A310-4ED49121131E}"/>
              </a:ext>
            </a:extLst>
          </p:cNvPr>
          <p:cNvCxnSpPr/>
          <p:nvPr/>
        </p:nvCxnSpPr>
        <p:spPr>
          <a:xfrm rot="10800000" flipH="1">
            <a:off x="2908836" y="1375295"/>
            <a:ext cx="6237000" cy="16500"/>
          </a:xfrm>
          <a:prstGeom prst="straightConnector1">
            <a:avLst/>
          </a:prstGeom>
          <a:noFill/>
          <a:ln w="12700" cap="flat" cmpd="sng">
            <a:solidFill>
              <a:srgbClr val="EB712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DCBACF4-1280-C254-B19C-E80FF017FFFD}"/>
              </a:ext>
            </a:extLst>
          </p:cNvPr>
          <p:cNvSpPr txBox="1"/>
          <p:nvPr/>
        </p:nvSpPr>
        <p:spPr>
          <a:xfrm>
            <a:off x="2735289" y="3081153"/>
            <a:ext cx="245932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T" sz="1800" dirty="0">
                <a:latin typeface="Montserrat" pitchFamily="2" charset="77"/>
              </a:rPr>
              <a:t>Laila Sandroni</a:t>
            </a:r>
          </a:p>
          <a:p>
            <a:r>
              <a:rPr lang="en-GT" sz="1800" dirty="0">
                <a:latin typeface="Montserrat" pitchFamily="2" charset="77"/>
              </a:rPr>
              <a:t>Matías Mastrangelo</a:t>
            </a:r>
          </a:p>
          <a:p>
            <a:r>
              <a:rPr lang="en-GT" sz="1800" dirty="0">
                <a:latin typeface="Montserrat" pitchFamily="2" charset="77"/>
              </a:rPr>
              <a:t>Daniella Guerrero</a:t>
            </a:r>
          </a:p>
          <a:p>
            <a:r>
              <a:rPr lang="en-GT" sz="1800" dirty="0">
                <a:latin typeface="Montserrat" pitchFamily="2" charset="77"/>
              </a:rPr>
              <a:t>Daniel Pinillos</a:t>
            </a:r>
          </a:p>
          <a:p>
            <a:r>
              <a:rPr lang="en-GT" sz="1800" dirty="0">
                <a:latin typeface="Montserrat" pitchFamily="2" charset="77"/>
              </a:rPr>
              <a:t>Larisse Faroni</a:t>
            </a:r>
          </a:p>
          <a:p>
            <a:r>
              <a:rPr lang="en-GT" sz="1800" dirty="0">
                <a:latin typeface="Montserrat" pitchFamily="2" charset="77"/>
              </a:rPr>
              <a:t>Omar R. López</a:t>
            </a:r>
          </a:p>
        </p:txBody>
      </p:sp>
    </p:spTree>
    <p:extLst>
      <p:ext uri="{BB962C8B-B14F-4D97-AF65-F5344CB8AC3E}">
        <p14:creationId xmlns:p14="http://schemas.microsoft.com/office/powerpoint/2010/main" val="2035569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/>
          <p:nvPr/>
        </p:nvSpPr>
        <p:spPr>
          <a:xfrm>
            <a:off x="1095450" y="467600"/>
            <a:ext cx="6684300" cy="9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39B"/>
              </a:buClr>
              <a:buSzPts val="1900"/>
              <a:buFont typeface="Montserrat SemiBold"/>
              <a:buNone/>
            </a:pPr>
            <a:endParaRPr sz="1900" b="1">
              <a:solidFill>
                <a:srgbClr val="2C673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39B"/>
              </a:buClr>
              <a:buSzPts val="1900"/>
              <a:buFont typeface="Montserrat SemiBold"/>
              <a:buNone/>
            </a:pPr>
            <a:endParaRPr sz="1900" b="1">
              <a:solidFill>
                <a:srgbClr val="2C673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39B"/>
              </a:buClr>
              <a:buSzPts val="1900"/>
              <a:buFont typeface="Montserrat SemiBold"/>
              <a:buNone/>
            </a:pPr>
            <a:endParaRPr sz="1900" b="1">
              <a:solidFill>
                <a:srgbClr val="2C673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13" name="Google Shape;113;p27"/>
          <p:cNvSpPr txBox="1">
            <a:spLocks noGrp="1"/>
          </p:cNvSpPr>
          <p:nvPr>
            <p:ph type="title"/>
          </p:nvPr>
        </p:nvSpPr>
        <p:spPr>
          <a:xfrm>
            <a:off x="576850" y="233900"/>
            <a:ext cx="8298600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1500"/>
              <a:buNone/>
            </a:pPr>
            <a:r>
              <a:rPr lang="pt-BR" dirty="0" err="1"/>
              <a:t>Transdisciplinary</a:t>
            </a:r>
            <a:r>
              <a:rPr lang="pt-BR" dirty="0"/>
              <a:t> </a:t>
            </a:r>
            <a:r>
              <a:rPr lang="pt-BR" dirty="0" err="1"/>
              <a:t>Academy</a:t>
            </a:r>
            <a:r>
              <a:rPr lang="pt-BR" dirty="0"/>
              <a:t>: The </a:t>
            </a:r>
            <a:r>
              <a:rPr lang="pt-BR" dirty="0" err="1"/>
              <a:t>cornerstone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Science </a:t>
            </a:r>
            <a:r>
              <a:rPr lang="pt-BR" dirty="0" err="1"/>
              <a:t>Program</a:t>
            </a:r>
            <a:endParaRPr dirty="0"/>
          </a:p>
        </p:txBody>
      </p:sp>
      <p:sp>
        <p:nvSpPr>
          <p:cNvPr id="114" name="Google Shape;114;p27"/>
          <p:cNvSpPr/>
          <p:nvPr/>
        </p:nvSpPr>
        <p:spPr>
          <a:xfrm>
            <a:off x="363797" y="1616450"/>
            <a:ext cx="3205201" cy="229174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latin typeface="Montserrat"/>
                <a:ea typeface="Montserrat"/>
                <a:cs typeface="Montserrat"/>
                <a:sym typeface="Montserrat"/>
              </a:rPr>
              <a:t>Strong </a:t>
            </a:r>
            <a:r>
              <a:rPr lang="pt-BR" sz="1200" b="1" dirty="0" err="1">
                <a:latin typeface="Montserrat"/>
                <a:ea typeface="Montserrat"/>
                <a:cs typeface="Montserrat"/>
                <a:sym typeface="Montserrat"/>
              </a:rPr>
              <a:t>Disciplinary</a:t>
            </a:r>
            <a:r>
              <a:rPr lang="pt-BR" sz="1200" b="1" dirty="0">
                <a:latin typeface="Montserrat"/>
                <a:ea typeface="Montserrat"/>
                <a:cs typeface="Montserrat"/>
                <a:sym typeface="Montserrat"/>
              </a:rPr>
              <a:t> Expertise </a:t>
            </a:r>
            <a:r>
              <a:rPr lang="pt-BR" sz="1200" b="1" dirty="0" err="1">
                <a:latin typeface="Montserrat"/>
                <a:ea typeface="Montserrat"/>
                <a:cs typeface="Montserrat"/>
                <a:sym typeface="Montserrat"/>
              </a:rPr>
              <a:t>but</a:t>
            </a:r>
            <a:r>
              <a:rPr lang="pt-BR" sz="1200" b="1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200" b="1" dirty="0" err="1">
                <a:latin typeface="Montserrat"/>
                <a:ea typeface="Montserrat"/>
                <a:cs typeface="Montserrat"/>
                <a:sym typeface="Montserrat"/>
              </a:rPr>
              <a:t>limited</a:t>
            </a:r>
            <a:r>
              <a:rPr lang="pt-BR" sz="1200" b="1" dirty="0">
                <a:latin typeface="Montserrat"/>
                <a:ea typeface="Montserrat"/>
                <a:cs typeface="Montserrat"/>
                <a:sym typeface="Montserrat"/>
              </a:rPr>
              <a:t> training in:</a:t>
            </a:r>
            <a:endParaRPr sz="12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⏩"/>
            </a:pPr>
            <a:r>
              <a:rPr lang="pt-BR" sz="1200" dirty="0" err="1">
                <a:latin typeface="Montserrat"/>
                <a:ea typeface="Montserrat"/>
                <a:cs typeface="Montserrat"/>
                <a:sym typeface="Montserrat"/>
              </a:rPr>
              <a:t>Working</a:t>
            </a:r>
            <a:r>
              <a:rPr lang="pt-BR" sz="1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200" dirty="0" err="1">
                <a:latin typeface="Montserrat"/>
                <a:ea typeface="Montserrat"/>
                <a:cs typeface="Montserrat"/>
                <a:sym typeface="Montserrat"/>
              </a:rPr>
              <a:t>with</a:t>
            </a:r>
            <a:r>
              <a:rPr lang="pt-BR" sz="1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200" dirty="0" err="1">
                <a:latin typeface="Montserrat"/>
                <a:ea typeface="Montserrat"/>
                <a:cs typeface="Montserrat"/>
                <a:sym typeface="Montserrat"/>
              </a:rPr>
              <a:t>diverse</a:t>
            </a:r>
            <a:r>
              <a:rPr lang="pt-BR" sz="1200" dirty="0">
                <a:latin typeface="Montserrat"/>
                <a:ea typeface="Montserrat"/>
                <a:cs typeface="Montserrat"/>
                <a:sym typeface="Montserrat"/>
              </a:rPr>
              <a:t> societal </a:t>
            </a:r>
            <a:r>
              <a:rPr lang="pt-BR" sz="1200" dirty="0" err="1">
                <a:latin typeface="Montserrat"/>
                <a:ea typeface="Montserrat"/>
                <a:cs typeface="Montserrat"/>
                <a:sym typeface="Montserrat"/>
              </a:rPr>
              <a:t>actors</a:t>
            </a:r>
            <a:r>
              <a:rPr lang="pt-BR" sz="1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⏩"/>
            </a:pPr>
            <a:r>
              <a:rPr lang="pt-BR" sz="1200" dirty="0" err="1">
                <a:latin typeface="Montserrat"/>
                <a:ea typeface="Montserrat"/>
                <a:cs typeface="Montserrat"/>
                <a:sym typeface="Montserrat"/>
              </a:rPr>
              <a:t>Equity</a:t>
            </a:r>
            <a:r>
              <a:rPr lang="pt-BR" sz="1200" dirty="0"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pt-BR" sz="1200" dirty="0" err="1">
                <a:latin typeface="Montserrat"/>
                <a:ea typeface="Montserrat"/>
                <a:cs typeface="Montserrat"/>
                <a:sym typeface="Montserrat"/>
              </a:rPr>
              <a:t>Diversity</a:t>
            </a:r>
            <a:r>
              <a:rPr lang="pt-BR" sz="1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200" dirty="0" err="1"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pt-BR" sz="1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200" dirty="0" err="1">
                <a:latin typeface="Montserrat"/>
                <a:ea typeface="Montserrat"/>
                <a:cs typeface="Montserrat"/>
                <a:sym typeface="Montserrat"/>
              </a:rPr>
              <a:t>Inclusion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⏩"/>
            </a:pPr>
            <a:r>
              <a:rPr lang="pt-BR" sz="1200" dirty="0">
                <a:latin typeface="Montserrat"/>
                <a:ea typeface="Montserrat"/>
                <a:cs typeface="Montserrat"/>
                <a:sym typeface="Montserrat"/>
              </a:rPr>
              <a:t>Science </a:t>
            </a:r>
            <a:r>
              <a:rPr lang="pt-BR" sz="1200" dirty="0" err="1">
                <a:latin typeface="Montserrat"/>
                <a:ea typeface="Montserrat"/>
                <a:cs typeface="Montserrat"/>
                <a:sym typeface="Montserrat"/>
              </a:rPr>
              <a:t>Policy</a:t>
            </a:r>
            <a:r>
              <a:rPr lang="pt-BR" sz="1200" dirty="0">
                <a:latin typeface="Montserrat"/>
                <a:ea typeface="Montserrat"/>
                <a:cs typeface="Montserrat"/>
                <a:sym typeface="Montserrat"/>
              </a:rPr>
              <a:t> Interface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⏩"/>
            </a:pPr>
            <a:r>
              <a:rPr lang="pt-BR" sz="1200" dirty="0">
                <a:latin typeface="Montserrat"/>
                <a:ea typeface="Montserrat"/>
                <a:cs typeface="Montserrat"/>
                <a:sym typeface="Montserrat"/>
              </a:rPr>
              <a:t>Science communication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⏩"/>
            </a:pPr>
            <a:r>
              <a:rPr lang="pt-BR" sz="1200" dirty="0" err="1">
                <a:latin typeface="Montserrat"/>
                <a:ea typeface="Montserrat"/>
                <a:cs typeface="Montserrat"/>
                <a:sym typeface="Montserrat"/>
              </a:rPr>
              <a:t>Ethics</a:t>
            </a:r>
            <a:r>
              <a:rPr lang="pt-BR" sz="1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200" dirty="0" err="1">
                <a:latin typeface="Montserrat"/>
                <a:ea typeface="Montserrat"/>
                <a:cs typeface="Montserrat"/>
                <a:sym typeface="Montserrat"/>
              </a:rPr>
              <a:t>of</a:t>
            </a:r>
            <a:r>
              <a:rPr lang="pt-BR" sz="1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200" dirty="0" err="1">
                <a:latin typeface="Montserrat"/>
                <a:ea typeface="Montserrat"/>
                <a:cs typeface="Montserrat"/>
                <a:sym typeface="Montserrat"/>
              </a:rPr>
              <a:t>working</a:t>
            </a:r>
            <a:r>
              <a:rPr lang="pt-BR" sz="1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200" dirty="0" err="1">
                <a:latin typeface="Montserrat"/>
                <a:ea typeface="Montserrat"/>
                <a:cs typeface="Montserrat"/>
                <a:sym typeface="Montserrat"/>
              </a:rPr>
              <a:t>with</a:t>
            </a:r>
            <a:r>
              <a:rPr lang="pt-BR" sz="1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200" dirty="0" err="1">
                <a:latin typeface="Montserrat"/>
                <a:ea typeface="Montserrat"/>
                <a:cs typeface="Montserrat"/>
                <a:sym typeface="Montserrat"/>
              </a:rPr>
              <a:t>vulnerable</a:t>
            </a:r>
            <a:r>
              <a:rPr lang="pt-BR" sz="1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200" dirty="0" err="1">
                <a:latin typeface="Montserrat"/>
                <a:ea typeface="Montserrat"/>
                <a:cs typeface="Montserrat"/>
                <a:sym typeface="Montserrat"/>
              </a:rPr>
              <a:t>communities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27"/>
          <p:cNvSpPr/>
          <p:nvPr/>
        </p:nvSpPr>
        <p:spPr>
          <a:xfrm>
            <a:off x="643766" y="925175"/>
            <a:ext cx="2677995" cy="4167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>
                <a:latin typeface="Montserrat"/>
                <a:ea typeface="Montserrat"/>
                <a:cs typeface="Montserrat"/>
                <a:sym typeface="Montserrat"/>
              </a:rPr>
              <a:t>The </a:t>
            </a:r>
            <a:r>
              <a:rPr lang="pt-BR" b="1" dirty="0" err="1">
                <a:latin typeface="Montserrat"/>
                <a:ea typeface="Montserrat"/>
                <a:cs typeface="Montserrat"/>
                <a:sym typeface="Montserrat"/>
              </a:rPr>
              <a:t>Problem</a:t>
            </a:r>
            <a:endParaRPr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27"/>
          <p:cNvSpPr/>
          <p:nvPr/>
        </p:nvSpPr>
        <p:spPr>
          <a:xfrm>
            <a:off x="4188190" y="925175"/>
            <a:ext cx="2677995" cy="416700"/>
          </a:xfrm>
          <a:prstGeom prst="roundRect">
            <a:avLst>
              <a:gd name="adj" fmla="val 16667"/>
            </a:avLst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>
                <a:latin typeface="Montserrat"/>
                <a:ea typeface="Montserrat"/>
                <a:cs typeface="Montserrat"/>
                <a:sym typeface="Montserrat"/>
              </a:rPr>
              <a:t>The </a:t>
            </a:r>
            <a:r>
              <a:rPr lang="pt-BR" b="1" dirty="0" err="1">
                <a:latin typeface="Montserrat"/>
                <a:ea typeface="Montserrat"/>
                <a:cs typeface="Montserrat"/>
                <a:sym typeface="Montserrat"/>
              </a:rPr>
              <a:t>Solution</a:t>
            </a:r>
            <a:endParaRPr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27"/>
          <p:cNvSpPr/>
          <p:nvPr/>
        </p:nvSpPr>
        <p:spPr>
          <a:xfrm>
            <a:off x="3924427" y="1616450"/>
            <a:ext cx="3312631" cy="2291751"/>
          </a:xfrm>
          <a:prstGeom prst="roundRect">
            <a:avLst>
              <a:gd name="adj" fmla="val 16667"/>
            </a:avLst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8" name="Google Shape;118;p2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66078" y="1813858"/>
            <a:ext cx="2803927" cy="1896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7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375" y="4182774"/>
            <a:ext cx="7024081" cy="41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05;p26">
            <a:extLst>
              <a:ext uri="{FF2B5EF4-FFF2-40B4-BE49-F238E27FC236}">
                <a16:creationId xmlns:a16="http://schemas.microsoft.com/office/drawing/2014/main" id="{2EFF6D1D-832F-AD7D-60C2-6449446F7889}"/>
              </a:ext>
            </a:extLst>
          </p:cNvPr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2456" y="1964350"/>
            <a:ext cx="1776400" cy="12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 txBox="1"/>
          <p:nvPr/>
        </p:nvSpPr>
        <p:spPr>
          <a:xfrm>
            <a:off x="1095450" y="467600"/>
            <a:ext cx="6684300" cy="9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39B"/>
              </a:buClr>
              <a:buSzPts val="1900"/>
              <a:buFont typeface="Montserrat SemiBold"/>
              <a:buNone/>
            </a:pPr>
            <a:endParaRPr sz="1900" b="1">
              <a:solidFill>
                <a:srgbClr val="2C673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39B"/>
              </a:buClr>
              <a:buSzPts val="1900"/>
              <a:buFont typeface="Montserrat SemiBold"/>
              <a:buNone/>
            </a:pPr>
            <a:endParaRPr sz="1900" b="1">
              <a:solidFill>
                <a:srgbClr val="2C673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39B"/>
              </a:buClr>
              <a:buSzPts val="1900"/>
              <a:buFont typeface="Montserrat SemiBold"/>
              <a:buNone/>
            </a:pPr>
            <a:endParaRPr sz="1900" b="1">
              <a:solidFill>
                <a:srgbClr val="2C673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6" name="Google Shape;126;p28"/>
          <p:cNvSpPr txBox="1"/>
          <p:nvPr/>
        </p:nvSpPr>
        <p:spPr>
          <a:xfrm>
            <a:off x="500750" y="203200"/>
            <a:ext cx="7015200" cy="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 b="1" i="1">
                <a:solidFill>
                  <a:srgbClr val="5A7F3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Transdisciplinary Academy Implementation Model</a:t>
            </a:r>
            <a:endParaRPr/>
          </a:p>
        </p:txBody>
      </p:sp>
      <p:pic>
        <p:nvPicPr>
          <p:cNvPr id="127" name="Google Shape;127;p2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81675"/>
            <a:ext cx="9144000" cy="28116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9"/>
          <p:cNvSpPr txBox="1"/>
          <p:nvPr/>
        </p:nvSpPr>
        <p:spPr>
          <a:xfrm>
            <a:off x="1095450" y="467600"/>
            <a:ext cx="6684300" cy="9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39B"/>
              </a:buClr>
              <a:buSzPts val="1900"/>
              <a:buFont typeface="Montserrat SemiBold"/>
              <a:buNone/>
            </a:pPr>
            <a:endParaRPr sz="1900" b="1">
              <a:solidFill>
                <a:srgbClr val="2C673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39B"/>
              </a:buClr>
              <a:buSzPts val="1900"/>
              <a:buFont typeface="Montserrat SemiBold"/>
              <a:buNone/>
            </a:pPr>
            <a:endParaRPr sz="1900" b="1">
              <a:solidFill>
                <a:srgbClr val="2C673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39B"/>
              </a:buClr>
              <a:buSzPts val="1900"/>
              <a:buFont typeface="Montserrat SemiBold"/>
              <a:buNone/>
            </a:pPr>
            <a:endParaRPr sz="1900" b="1">
              <a:solidFill>
                <a:srgbClr val="2C673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34" name="Google Shape;134;p2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4175" y="267004"/>
            <a:ext cx="8785774" cy="2737149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9"/>
          <p:cNvSpPr/>
          <p:nvPr/>
        </p:nvSpPr>
        <p:spPr>
          <a:xfrm>
            <a:off x="6036645" y="3423907"/>
            <a:ext cx="747170" cy="415729"/>
          </a:xfrm>
          <a:custGeom>
            <a:avLst/>
            <a:gdLst/>
            <a:ahLst/>
            <a:cxnLst/>
            <a:rect l="l" t="t" r="r" b="b"/>
            <a:pathLst>
              <a:path w="3881405" h="1750438" extrusionOk="0">
                <a:moveTo>
                  <a:pt x="0" y="0"/>
                </a:moveTo>
                <a:lnTo>
                  <a:pt x="3881406" y="0"/>
                </a:lnTo>
                <a:lnTo>
                  <a:pt x="3881406" y="1750438"/>
                </a:lnTo>
                <a:lnTo>
                  <a:pt x="0" y="17504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" name="Google Shape;136;p29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8150" y="3336178"/>
            <a:ext cx="873774" cy="59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9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29665" y="4259395"/>
            <a:ext cx="1521876" cy="53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9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4555" y="3995058"/>
            <a:ext cx="1521875" cy="400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9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5550" y="3240818"/>
            <a:ext cx="1159909" cy="69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9"/>
          <p:cNvPicPr preferRelativeResize="0"/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125" y="3164520"/>
            <a:ext cx="2230592" cy="93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9"/>
          <p:cNvPicPr preferRelativeResize="0"/>
          <p:nvPr/>
        </p:nvPicPr>
        <p:blipFill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1775" y="3209737"/>
            <a:ext cx="2230576" cy="93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30" title="Pontos marcados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9196" y="1159436"/>
            <a:ext cx="4414074" cy="2415438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0"/>
          <p:cNvSpPr/>
          <p:nvPr/>
        </p:nvSpPr>
        <p:spPr>
          <a:xfrm>
            <a:off x="2166469" y="2109375"/>
            <a:ext cx="1345500" cy="3723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latin typeface="Montserrat"/>
                <a:ea typeface="Montserrat"/>
                <a:cs typeface="Montserrat"/>
                <a:sym typeface="Montserrat"/>
              </a:rPr>
              <a:t>96 Institutions </a:t>
            </a:r>
            <a:endParaRPr sz="11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30"/>
          <p:cNvSpPr/>
          <p:nvPr/>
        </p:nvSpPr>
        <p:spPr>
          <a:xfrm>
            <a:off x="686875" y="3736275"/>
            <a:ext cx="2254500" cy="8967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/>
              <a:t>$527.380 USD </a:t>
            </a:r>
            <a:r>
              <a:rPr lang="pt-BR" sz="1800" b="1" dirty="0" err="1"/>
              <a:t>Funded</a:t>
            </a:r>
            <a:endParaRPr sz="1800" b="1" dirty="0"/>
          </a:p>
        </p:txBody>
      </p:sp>
      <p:sp>
        <p:nvSpPr>
          <p:cNvPr id="150" name="Google Shape;150;p30"/>
          <p:cNvSpPr/>
          <p:nvPr/>
        </p:nvSpPr>
        <p:spPr>
          <a:xfrm>
            <a:off x="686875" y="281775"/>
            <a:ext cx="1558200" cy="5730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 b="1">
                <a:latin typeface="Montserrat"/>
                <a:ea typeface="Montserrat"/>
                <a:cs typeface="Montserrat"/>
                <a:sym typeface="Montserrat"/>
              </a:rPr>
              <a:t>25 Projects </a:t>
            </a:r>
            <a:endParaRPr sz="17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30"/>
          <p:cNvSpPr/>
          <p:nvPr/>
        </p:nvSpPr>
        <p:spPr>
          <a:xfrm>
            <a:off x="3185425" y="3736275"/>
            <a:ext cx="2254500" cy="8967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/>
              <a:t>$776.231 USD </a:t>
            </a:r>
            <a:r>
              <a:rPr lang="pt-BR" sz="1800" b="1" dirty="0" err="1"/>
              <a:t>Co-Funding</a:t>
            </a:r>
            <a:endParaRPr sz="1800" b="1" dirty="0"/>
          </a:p>
        </p:txBody>
      </p:sp>
      <p:sp>
        <p:nvSpPr>
          <p:cNvPr id="152" name="Google Shape;152;p30"/>
          <p:cNvSpPr/>
          <p:nvPr/>
        </p:nvSpPr>
        <p:spPr>
          <a:xfrm>
            <a:off x="4137438" y="281775"/>
            <a:ext cx="1345500" cy="15618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/>
              <a:t>358 People Trained</a:t>
            </a:r>
            <a:endParaRPr sz="18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/>
              <a:t>200+</a:t>
            </a:r>
            <a:endParaRPr sz="18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/>
              <a:t>Hours </a:t>
            </a:r>
            <a:endParaRPr sz="1800" b="1"/>
          </a:p>
        </p:txBody>
      </p:sp>
      <p:pic>
        <p:nvPicPr>
          <p:cNvPr id="153" name="Google Shape;153;p3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9500" y="343859"/>
            <a:ext cx="3208650" cy="3777626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30"/>
          <p:cNvSpPr/>
          <p:nvPr/>
        </p:nvSpPr>
        <p:spPr>
          <a:xfrm>
            <a:off x="2367075" y="281775"/>
            <a:ext cx="1663800" cy="5730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/>
              <a:t>15 Countries</a:t>
            </a:r>
            <a:endParaRPr sz="1800"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31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750" y="716426"/>
            <a:ext cx="5209349" cy="2087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1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750" y="2869000"/>
            <a:ext cx="3483226" cy="17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31"/>
          <p:cNvSpPr txBox="1"/>
          <p:nvPr/>
        </p:nvSpPr>
        <p:spPr>
          <a:xfrm>
            <a:off x="500750" y="203200"/>
            <a:ext cx="7015200" cy="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 b="1" i="1">
                <a:solidFill>
                  <a:srgbClr val="5A7F3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In-Person and Online Engagement</a:t>
            </a:r>
            <a:endParaRPr/>
          </a:p>
        </p:txBody>
      </p:sp>
      <p:pic>
        <p:nvPicPr>
          <p:cNvPr id="163" name="Google Shape;163;p31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0822" y="3001443"/>
            <a:ext cx="4669424" cy="139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31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0990" y="775470"/>
            <a:ext cx="2783000" cy="208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 txBox="1"/>
          <p:nvPr/>
        </p:nvSpPr>
        <p:spPr>
          <a:xfrm>
            <a:off x="500750" y="203200"/>
            <a:ext cx="7015200" cy="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 b="1" i="1">
                <a:solidFill>
                  <a:srgbClr val="5A7F3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Partnerships and Networks</a:t>
            </a:r>
            <a:endParaRPr/>
          </a:p>
        </p:txBody>
      </p:sp>
      <p:sp>
        <p:nvSpPr>
          <p:cNvPr id="171" name="Google Shape;171;p32"/>
          <p:cNvSpPr/>
          <p:nvPr/>
        </p:nvSpPr>
        <p:spPr>
          <a:xfrm>
            <a:off x="537240" y="1060475"/>
            <a:ext cx="2760900" cy="2704800"/>
          </a:xfrm>
          <a:prstGeom prst="ellipse">
            <a:avLst/>
          </a:prstGeom>
          <a:gradFill flip="none" rotWithShape="1">
            <a:gsLst>
              <a:gs pos="43000">
                <a:schemeClr val="accent1">
                  <a:lumMod val="46725"/>
                  <a:lumOff val="53275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0" cap="flat" cmpd="sng">
            <a:gradFill flip="none" rotWithShape="1">
              <a:gsLst>
                <a:gs pos="25000">
                  <a:srgbClr val="92D050"/>
                </a:gs>
                <a:gs pos="75000">
                  <a:schemeClr val="accent1">
                    <a:lumMod val="97000"/>
                    <a:lumOff val="3000"/>
                  </a:schemeClr>
                </a:gs>
                <a:gs pos="83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Broadway" panose="04040905080002020502" pitchFamily="82" charset="77"/>
                <a:ea typeface="ADLaM Display" panose="02010000000000000000" pitchFamily="2" charset="77"/>
                <a:cs typeface="ADLaM Display" panose="02010000000000000000" pitchFamily="2" charset="77"/>
                <a:sym typeface="Montserrat"/>
              </a:rPr>
              <a:t>SAC SPAC IPAC</a:t>
            </a:r>
            <a:endParaRPr sz="3200" b="1" dirty="0">
              <a:latin typeface="Broadway" panose="04040905080002020502" pitchFamily="82" charset="77"/>
              <a:ea typeface="ADLaM Display" panose="02010000000000000000" pitchFamily="2" charset="77"/>
              <a:cs typeface="ADLaM Display" panose="02010000000000000000" pitchFamily="2" charset="77"/>
              <a:sym typeface="Montserrat"/>
            </a:endParaRPr>
          </a:p>
        </p:txBody>
      </p:sp>
      <p:pic>
        <p:nvPicPr>
          <p:cNvPr id="172" name="Google Shape;17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25096" y="2036129"/>
            <a:ext cx="1774229" cy="97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2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8998" y="1452875"/>
            <a:ext cx="1786440" cy="51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2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4722" y="3868705"/>
            <a:ext cx="1555579" cy="409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2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4725" y="651100"/>
            <a:ext cx="1266375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2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2360" y="2355832"/>
            <a:ext cx="1031067" cy="515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2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4057" y="850242"/>
            <a:ext cx="963840" cy="515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2"/>
          <p:cNvPicPr preferRelativeResize="0"/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1781" y="679713"/>
            <a:ext cx="1660868" cy="650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2"/>
          <p:cNvPicPr preferRelativeResize="0"/>
          <p:nvPr/>
        </p:nvPicPr>
        <p:blipFill rotWithShape="1"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5963" y="1599399"/>
            <a:ext cx="963850" cy="51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2"/>
          <p:cNvPicPr preferRelativeResize="0"/>
          <p:nvPr/>
        </p:nvPicPr>
        <p:blipFill rotWithShape="1"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161"/>
          <a:stretch/>
        </p:blipFill>
        <p:spPr>
          <a:xfrm>
            <a:off x="3469075" y="1625797"/>
            <a:ext cx="1433800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2"/>
          <p:cNvPicPr preferRelativeResize="0"/>
          <p:nvPr/>
        </p:nvPicPr>
        <p:blipFill rotWithShape="1"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8413" y="2333209"/>
            <a:ext cx="1155125" cy="739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469088" y="3263773"/>
            <a:ext cx="1433800" cy="396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2"/>
          <p:cNvPicPr preferRelativeResize="0"/>
          <p:nvPr/>
        </p:nvPicPr>
        <p:blipFill rotWithShape="1">
          <a:blip r:embed="rId1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3253" y="3076376"/>
            <a:ext cx="1297910" cy="65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2"/>
          <p:cNvPicPr preferRelativeResize="0"/>
          <p:nvPr/>
        </p:nvPicPr>
        <p:blipFill rotWithShape="1">
          <a:blip r:embed="rId1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69100" y="3851007"/>
            <a:ext cx="1433799" cy="467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2"/>
          <p:cNvPicPr preferRelativeResize="0"/>
          <p:nvPr/>
        </p:nvPicPr>
        <p:blipFill>
          <a:blip r:embed="rId1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9025" y="3794266"/>
            <a:ext cx="1266376" cy="54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2"/>
          <p:cNvPicPr preferRelativeResize="0"/>
          <p:nvPr/>
        </p:nvPicPr>
        <p:blipFill rotWithShape="1">
          <a:blip r:embed="rId1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2638" y="3216135"/>
            <a:ext cx="1660877" cy="491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3"/>
          <p:cNvSpPr txBox="1">
            <a:spLocks noGrp="1"/>
          </p:cNvSpPr>
          <p:nvPr>
            <p:ph type="title"/>
          </p:nvPr>
        </p:nvSpPr>
        <p:spPr>
          <a:xfrm>
            <a:off x="628650" y="246191"/>
            <a:ext cx="7886700" cy="4164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Implementation of open access to research data and publications</a:t>
            </a:r>
            <a:endParaRPr/>
          </a:p>
        </p:txBody>
      </p:sp>
      <p:sp>
        <p:nvSpPr>
          <p:cNvPr id="192" name="Google Shape;192;p33"/>
          <p:cNvSpPr txBox="1"/>
          <p:nvPr/>
        </p:nvSpPr>
        <p:spPr>
          <a:xfrm>
            <a:off x="628650" y="1022400"/>
            <a:ext cx="14865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Projects</a:t>
            </a:r>
            <a:r>
              <a:rPr lang="pt-BR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pt-BR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programs</a:t>
            </a:r>
            <a:r>
              <a:rPr lang="pt-BR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of</a:t>
            </a:r>
            <a:r>
              <a:rPr lang="pt-BR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</a:t>
            </a:r>
            <a:r>
              <a:rPr lang="pt-BR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IAI </a:t>
            </a:r>
            <a:endParaRPr sz="1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" name="Google Shape;193;p33"/>
          <p:cNvSpPr txBox="1"/>
          <p:nvPr/>
        </p:nvSpPr>
        <p:spPr>
          <a:xfrm>
            <a:off x="3460957" y="1060754"/>
            <a:ext cx="2117755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IAI open </a:t>
            </a:r>
            <a:r>
              <a:rPr lang="pt-BR" sz="1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science</a:t>
            </a:r>
            <a:r>
              <a:rPr lang="pt-BR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infrastructure</a:t>
            </a:r>
            <a:r>
              <a:rPr lang="pt-BR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pt-BR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management</a:t>
            </a:r>
            <a:endParaRPr sz="1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" name="Google Shape;194;p33"/>
          <p:cNvSpPr txBox="1"/>
          <p:nvPr/>
        </p:nvSpPr>
        <p:spPr>
          <a:xfrm>
            <a:off x="6535650" y="912678"/>
            <a:ext cx="22680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Data </a:t>
            </a:r>
            <a:r>
              <a:rPr lang="pt-BR" sz="1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pt-BR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information</a:t>
            </a:r>
            <a:r>
              <a:rPr lang="pt-BR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end-users</a:t>
            </a:r>
            <a:r>
              <a:rPr lang="pt-BR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in IAI </a:t>
            </a:r>
            <a:r>
              <a:rPr lang="pt-BR" sz="1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member</a:t>
            </a:r>
            <a:r>
              <a:rPr lang="pt-BR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countries</a:t>
            </a:r>
            <a:endParaRPr sz="1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5" name="Google Shape;195;p33"/>
          <p:cNvSpPr/>
          <p:nvPr/>
        </p:nvSpPr>
        <p:spPr>
          <a:xfrm>
            <a:off x="648600" y="2036950"/>
            <a:ext cx="1640100" cy="87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latin typeface="Montserrat"/>
                <a:ea typeface="Montserrat"/>
                <a:cs typeface="Montserrat"/>
                <a:sym typeface="Montserrat"/>
              </a:rPr>
              <a:t>Production of research data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" name="Google Shape;196;p33"/>
          <p:cNvSpPr/>
          <p:nvPr/>
        </p:nvSpPr>
        <p:spPr>
          <a:xfrm>
            <a:off x="648600" y="3431975"/>
            <a:ext cx="1640100" cy="87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latin typeface="Montserrat"/>
                <a:ea typeface="Montserrat"/>
                <a:cs typeface="Montserrat"/>
                <a:sym typeface="Montserrat"/>
              </a:rPr>
              <a:t>Publication of research results and policy recommendations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" name="Google Shape;197;p33"/>
          <p:cNvSpPr/>
          <p:nvPr/>
        </p:nvSpPr>
        <p:spPr>
          <a:xfrm>
            <a:off x="3460957" y="2036950"/>
            <a:ext cx="1640100" cy="87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latin typeface="Montserrat"/>
                <a:ea typeface="Montserrat"/>
                <a:cs typeface="Montserrat"/>
                <a:sym typeface="Montserrat"/>
              </a:rPr>
              <a:t>Thematic collections of databases at Harvard Dataverse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" name="Google Shape;198;p33"/>
          <p:cNvSpPr/>
          <p:nvPr/>
        </p:nvSpPr>
        <p:spPr>
          <a:xfrm>
            <a:off x="3460957" y="3431975"/>
            <a:ext cx="1640100" cy="87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latin typeface="Montserrat"/>
                <a:ea typeface="Montserrat"/>
                <a:cs typeface="Montserrat"/>
                <a:sym typeface="Montserrat"/>
              </a:rPr>
              <a:t>Repository of articles and reports in IAI website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33"/>
          <p:cNvSpPr/>
          <p:nvPr/>
        </p:nvSpPr>
        <p:spPr>
          <a:xfrm>
            <a:off x="6614186" y="2036950"/>
            <a:ext cx="1640100" cy="87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latin typeface="Montserrat"/>
                <a:ea typeface="Montserrat"/>
                <a:cs typeface="Montserrat"/>
                <a:sym typeface="Montserrat"/>
              </a:rPr>
              <a:t>Public and private decision-makers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" name="Google Shape;200;p33"/>
          <p:cNvSpPr/>
          <p:nvPr/>
        </p:nvSpPr>
        <p:spPr>
          <a:xfrm>
            <a:off x="6614186" y="3431975"/>
            <a:ext cx="1640100" cy="87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latin typeface="Montserrat"/>
                <a:ea typeface="Montserrat"/>
                <a:cs typeface="Montserrat"/>
                <a:sym typeface="Montserrat"/>
              </a:rPr>
              <a:t>Science-policy community 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1" name="Google Shape;201;p33"/>
          <p:cNvCxnSpPr>
            <a:endCxn id="196" idx="0"/>
          </p:cNvCxnSpPr>
          <p:nvPr/>
        </p:nvCxnSpPr>
        <p:spPr>
          <a:xfrm>
            <a:off x="1468650" y="2914175"/>
            <a:ext cx="0" cy="51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2" name="Google Shape;202;p33"/>
          <p:cNvCxnSpPr>
            <a:stCxn id="195" idx="3"/>
            <a:endCxn id="197" idx="1"/>
          </p:cNvCxnSpPr>
          <p:nvPr/>
        </p:nvCxnSpPr>
        <p:spPr>
          <a:xfrm>
            <a:off x="2288700" y="2475550"/>
            <a:ext cx="1172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3" name="Google Shape;203;p33"/>
          <p:cNvCxnSpPr>
            <a:stCxn id="196" idx="3"/>
            <a:endCxn id="198" idx="1"/>
          </p:cNvCxnSpPr>
          <p:nvPr/>
        </p:nvCxnSpPr>
        <p:spPr>
          <a:xfrm>
            <a:off x="2288700" y="3870575"/>
            <a:ext cx="1172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4" name="Google Shape;204;p33"/>
          <p:cNvCxnSpPr>
            <a:stCxn id="199" idx="1"/>
            <a:endCxn id="197" idx="3"/>
          </p:cNvCxnSpPr>
          <p:nvPr/>
        </p:nvCxnSpPr>
        <p:spPr>
          <a:xfrm rot="10800000">
            <a:off x="5100986" y="2475550"/>
            <a:ext cx="1513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5" name="Google Shape;205;p33"/>
          <p:cNvCxnSpPr>
            <a:stCxn id="199" idx="1"/>
            <a:endCxn id="198" idx="3"/>
          </p:cNvCxnSpPr>
          <p:nvPr/>
        </p:nvCxnSpPr>
        <p:spPr>
          <a:xfrm flipH="1">
            <a:off x="5100986" y="2475550"/>
            <a:ext cx="1513200" cy="1395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6" name="Google Shape;206;p33"/>
          <p:cNvCxnSpPr>
            <a:stCxn id="200" idx="1"/>
            <a:endCxn id="197" idx="3"/>
          </p:cNvCxnSpPr>
          <p:nvPr/>
        </p:nvCxnSpPr>
        <p:spPr>
          <a:xfrm rot="10800000">
            <a:off x="5100986" y="2475575"/>
            <a:ext cx="1513200" cy="1395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7" name="Google Shape;207;p33"/>
          <p:cNvCxnSpPr>
            <a:stCxn id="200" idx="1"/>
            <a:endCxn id="198" idx="3"/>
          </p:cNvCxnSpPr>
          <p:nvPr/>
        </p:nvCxnSpPr>
        <p:spPr>
          <a:xfrm rot="10800000">
            <a:off x="5100986" y="3870575"/>
            <a:ext cx="1513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08" name="Google Shape;208;p33"/>
          <p:cNvSpPr/>
          <p:nvPr/>
        </p:nvSpPr>
        <p:spPr>
          <a:xfrm>
            <a:off x="5247150" y="2673700"/>
            <a:ext cx="1288500" cy="9987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Montserrat"/>
                <a:ea typeface="Montserrat"/>
                <a:cs typeface="Montserrat"/>
                <a:sym typeface="Montserrat"/>
              </a:rPr>
              <a:t>OPEN ACCESS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C7408C7-A481-D92F-5E33-D0697F239238}"/>
              </a:ext>
            </a:extLst>
          </p:cNvPr>
          <p:cNvSpPr/>
          <p:nvPr/>
        </p:nvSpPr>
        <p:spPr>
          <a:xfrm>
            <a:off x="6057995" y="812532"/>
            <a:ext cx="2716305" cy="12244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1318362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4"/>
          <p:cNvSpPr txBox="1">
            <a:spLocks noGrp="1"/>
          </p:cNvSpPr>
          <p:nvPr>
            <p:ph type="title"/>
          </p:nvPr>
        </p:nvSpPr>
        <p:spPr>
          <a:xfrm>
            <a:off x="628650" y="246191"/>
            <a:ext cx="7886700" cy="4164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Aggregation of open access publications to regional repositories</a:t>
            </a:r>
            <a:endParaRPr/>
          </a:p>
        </p:txBody>
      </p:sp>
      <p:sp>
        <p:nvSpPr>
          <p:cNvPr id="214" name="Google Shape;214;p34"/>
          <p:cNvSpPr/>
          <p:nvPr/>
        </p:nvSpPr>
        <p:spPr>
          <a:xfrm>
            <a:off x="3348946" y="951625"/>
            <a:ext cx="1150500" cy="10764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latin typeface="Montserrat"/>
                <a:ea typeface="Montserrat"/>
                <a:cs typeface="Montserrat"/>
                <a:sym typeface="Montserrat"/>
              </a:rPr>
              <a:t>IAI </a:t>
            </a:r>
            <a:r>
              <a:rPr lang="pt-BR" sz="1200" b="1" dirty="0" err="1">
                <a:latin typeface="Montserrat"/>
                <a:ea typeface="Montserrat"/>
                <a:cs typeface="Montserrat"/>
                <a:sym typeface="Montserrat"/>
              </a:rPr>
              <a:t>repository</a:t>
            </a:r>
            <a:r>
              <a:rPr lang="pt-BR" sz="1200" b="1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200" b="1" dirty="0" err="1">
                <a:latin typeface="Montserrat"/>
                <a:ea typeface="Montserrat"/>
                <a:cs typeface="Montserrat"/>
                <a:sym typeface="Montserrat"/>
              </a:rPr>
              <a:t>of</a:t>
            </a:r>
            <a:r>
              <a:rPr lang="pt-BR" sz="1200" b="1" dirty="0">
                <a:latin typeface="Montserrat"/>
                <a:ea typeface="Montserrat"/>
                <a:cs typeface="Montserrat"/>
                <a:sym typeface="Montserrat"/>
              </a:rPr>
              <a:t> open </a:t>
            </a:r>
            <a:r>
              <a:rPr lang="pt-BR" sz="1200" b="1" dirty="0" err="1">
                <a:latin typeface="Montserrat"/>
                <a:ea typeface="Montserrat"/>
                <a:cs typeface="Montserrat"/>
                <a:sym typeface="Montserrat"/>
              </a:rPr>
              <a:t>access</a:t>
            </a:r>
            <a:r>
              <a:rPr lang="pt-BR" sz="1200" b="1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200" b="1" dirty="0" err="1">
                <a:latin typeface="Montserrat"/>
                <a:ea typeface="Montserrat"/>
                <a:cs typeface="Montserrat"/>
                <a:sym typeface="Montserrat"/>
              </a:rPr>
              <a:t>publications</a:t>
            </a:r>
            <a:endParaRPr sz="12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5" name="Google Shape;215;p34"/>
          <p:cNvSpPr/>
          <p:nvPr/>
        </p:nvSpPr>
        <p:spPr>
          <a:xfrm>
            <a:off x="3916947" y="2209400"/>
            <a:ext cx="1310100" cy="10776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dirty="0" err="1">
                <a:latin typeface="Montserrat"/>
                <a:ea typeface="Montserrat"/>
                <a:cs typeface="Montserrat"/>
                <a:sym typeface="Montserrat"/>
              </a:rPr>
              <a:t>SENACyT</a:t>
            </a:r>
            <a:r>
              <a:rPr lang="pt-BR" sz="1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100" dirty="0" err="1">
                <a:latin typeface="Montserrat"/>
                <a:ea typeface="Montserrat"/>
                <a:cs typeface="Montserrat"/>
                <a:sym typeface="Montserrat"/>
              </a:rPr>
              <a:t>repository</a:t>
            </a:r>
            <a:r>
              <a:rPr lang="pt-BR" sz="1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100" dirty="0" err="1">
                <a:latin typeface="Montserrat"/>
                <a:ea typeface="Montserrat"/>
                <a:cs typeface="Montserrat"/>
                <a:sym typeface="Montserrat"/>
              </a:rPr>
              <a:t>of</a:t>
            </a:r>
            <a:r>
              <a:rPr lang="pt-BR" sz="1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100" dirty="0" err="1">
                <a:latin typeface="Montserrat"/>
                <a:ea typeface="Montserrat"/>
                <a:cs typeface="Montserrat"/>
                <a:sym typeface="Montserrat"/>
              </a:rPr>
              <a:t>environmental</a:t>
            </a:r>
            <a:r>
              <a:rPr lang="pt-BR" sz="1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1100" dirty="0" err="1">
                <a:latin typeface="Montserrat"/>
                <a:ea typeface="Montserrat"/>
                <a:cs typeface="Montserrat"/>
                <a:sym typeface="Montserrat"/>
              </a:rPr>
              <a:t>research</a:t>
            </a:r>
            <a:r>
              <a:rPr lang="pt-BR" sz="1100" dirty="0">
                <a:latin typeface="Montserrat"/>
                <a:ea typeface="Montserrat"/>
                <a:cs typeface="Montserrat"/>
                <a:sym typeface="Montserrat"/>
              </a:rPr>
              <a:t> data</a:t>
            </a:r>
            <a:endParaRPr sz="11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" name="Google Shape;216;p34"/>
          <p:cNvSpPr/>
          <p:nvPr/>
        </p:nvSpPr>
        <p:spPr>
          <a:xfrm>
            <a:off x="3616500" y="3405400"/>
            <a:ext cx="1911000" cy="13842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latin typeface="Montserrat"/>
                <a:ea typeface="Montserrat"/>
                <a:cs typeface="Montserrat"/>
                <a:sym typeface="Montserrat"/>
              </a:rPr>
              <a:t>La Referencia repository of open access publications for Latin America and the Caribbean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" name="Google Shape;217;p34"/>
          <p:cNvSpPr/>
          <p:nvPr/>
        </p:nvSpPr>
        <p:spPr>
          <a:xfrm>
            <a:off x="4765045" y="951625"/>
            <a:ext cx="1150500" cy="10764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8" name="Google Shape;218;p34"/>
          <p:cNvSpPr/>
          <p:nvPr/>
        </p:nvSpPr>
        <p:spPr>
          <a:xfrm>
            <a:off x="1932848" y="951625"/>
            <a:ext cx="1150500" cy="10764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" name="Google Shape;219;p34"/>
          <p:cNvSpPr/>
          <p:nvPr/>
        </p:nvSpPr>
        <p:spPr>
          <a:xfrm>
            <a:off x="6181143" y="951625"/>
            <a:ext cx="1150500" cy="10764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" name="Google Shape;220;p34"/>
          <p:cNvSpPr/>
          <p:nvPr/>
        </p:nvSpPr>
        <p:spPr>
          <a:xfrm>
            <a:off x="516750" y="951625"/>
            <a:ext cx="1150500" cy="10764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1" name="Google Shape;221;p34"/>
          <p:cNvSpPr/>
          <p:nvPr/>
        </p:nvSpPr>
        <p:spPr>
          <a:xfrm>
            <a:off x="1127225" y="2210000"/>
            <a:ext cx="1310100" cy="10776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2" name="Google Shape;222;p34"/>
          <p:cNvSpPr/>
          <p:nvPr/>
        </p:nvSpPr>
        <p:spPr>
          <a:xfrm>
            <a:off x="6828644" y="2209400"/>
            <a:ext cx="1310100" cy="10776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3" name="Google Shape;223;p34"/>
          <p:cNvCxnSpPr>
            <a:endCxn id="221" idx="2"/>
          </p:cNvCxnSpPr>
          <p:nvPr/>
        </p:nvCxnSpPr>
        <p:spPr>
          <a:xfrm>
            <a:off x="857225" y="2028800"/>
            <a:ext cx="270000" cy="720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24" name="Google Shape;224;p34"/>
          <p:cNvCxnSpPr>
            <a:endCxn id="221" idx="4"/>
          </p:cNvCxnSpPr>
          <p:nvPr/>
        </p:nvCxnSpPr>
        <p:spPr>
          <a:xfrm flipH="1">
            <a:off x="2437325" y="1997600"/>
            <a:ext cx="409500" cy="75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5" name="Google Shape;225;p34"/>
          <p:cNvSpPr/>
          <p:nvPr/>
        </p:nvSpPr>
        <p:spPr>
          <a:xfrm>
            <a:off x="7694143" y="951625"/>
            <a:ext cx="1150500" cy="10764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6" name="Google Shape;226;p34"/>
          <p:cNvCxnSpPr>
            <a:endCxn id="222" idx="2"/>
          </p:cNvCxnSpPr>
          <p:nvPr/>
        </p:nvCxnSpPr>
        <p:spPr>
          <a:xfrm>
            <a:off x="6409844" y="1997600"/>
            <a:ext cx="418800" cy="750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27" name="Google Shape;227;p34"/>
          <p:cNvCxnSpPr>
            <a:endCxn id="222" idx="4"/>
          </p:cNvCxnSpPr>
          <p:nvPr/>
        </p:nvCxnSpPr>
        <p:spPr>
          <a:xfrm flipH="1">
            <a:off x="8138744" y="2005400"/>
            <a:ext cx="457500" cy="7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28" name="Google Shape;228;p34"/>
          <p:cNvCxnSpPr>
            <a:endCxn id="215" idx="2"/>
          </p:cNvCxnSpPr>
          <p:nvPr/>
        </p:nvCxnSpPr>
        <p:spPr>
          <a:xfrm>
            <a:off x="3484047" y="1973900"/>
            <a:ext cx="432900" cy="774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29" name="Google Shape;229;p34"/>
          <p:cNvCxnSpPr>
            <a:endCxn id="215" idx="4"/>
          </p:cNvCxnSpPr>
          <p:nvPr/>
        </p:nvCxnSpPr>
        <p:spPr>
          <a:xfrm flipH="1">
            <a:off x="5227047" y="2021000"/>
            <a:ext cx="419700" cy="72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0" name="Google Shape;230;p34"/>
          <p:cNvCxnSpPr>
            <a:stCxn id="221" idx="3"/>
            <a:endCxn id="216" idx="2"/>
          </p:cNvCxnSpPr>
          <p:nvPr/>
        </p:nvCxnSpPr>
        <p:spPr>
          <a:xfrm>
            <a:off x="1782275" y="3287600"/>
            <a:ext cx="1834200" cy="810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1" name="Google Shape;231;p34"/>
          <p:cNvCxnSpPr>
            <a:stCxn id="222" idx="3"/>
            <a:endCxn id="216" idx="4"/>
          </p:cNvCxnSpPr>
          <p:nvPr/>
        </p:nvCxnSpPr>
        <p:spPr>
          <a:xfrm flipH="1">
            <a:off x="5527394" y="3287000"/>
            <a:ext cx="1956300" cy="810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2" name="Google Shape;232;p34"/>
          <p:cNvCxnSpPr>
            <a:endCxn id="216" idx="0"/>
          </p:cNvCxnSpPr>
          <p:nvPr/>
        </p:nvCxnSpPr>
        <p:spPr>
          <a:xfrm>
            <a:off x="4572000" y="3287050"/>
            <a:ext cx="0" cy="464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" name="Google Shape;173;p32">
            <a:extLst>
              <a:ext uri="{FF2B5EF4-FFF2-40B4-BE49-F238E27FC236}">
                <a16:creationId xmlns:a16="http://schemas.microsoft.com/office/drawing/2014/main" id="{3E4E25E9-DFA4-9D67-D267-A6216EA9AA20}"/>
              </a:ext>
            </a:extLst>
          </p:cNvPr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95" y="3751450"/>
            <a:ext cx="2512072" cy="720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D0C2AB-86FB-52D3-0A6D-B7F73927FB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8844" y="3678800"/>
            <a:ext cx="29591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53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1E807-721E-97F4-0FFA-14EDE13CB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Climate Science in the Service of the Region</a:t>
            </a:r>
            <a:endParaRPr lang="en-GT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3C6A16-26B9-C36F-0EEA-D9B66A3DEB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323" y="1295192"/>
            <a:ext cx="4268126" cy="25531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40B05E-BC05-D933-BE8A-48050418FE0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0165" y="1127502"/>
            <a:ext cx="3992835" cy="14085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6BE643-50E1-DB86-6329-2A411CEFAB7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6286" y="2756124"/>
            <a:ext cx="4093841" cy="12565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DE49433-B620-F0BF-279A-7D3AB625B10E}"/>
              </a:ext>
            </a:extLst>
          </p:cNvPr>
          <p:cNvSpPr txBox="1"/>
          <p:nvPr/>
        </p:nvSpPr>
        <p:spPr>
          <a:xfrm>
            <a:off x="487123" y="4149655"/>
            <a:ext cx="2785466" cy="346249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Montserrat"/>
              </a:rPr>
              <a:t>&gt; 3.000 </a:t>
            </a:r>
            <a:r>
              <a:rPr lang="en-US" sz="1800" b="1" dirty="0" err="1">
                <a:solidFill>
                  <a:schemeClr val="accent6">
                    <a:lumMod val="75000"/>
                  </a:schemeClr>
                </a:solidFill>
                <a:latin typeface="Montserrat"/>
              </a:rPr>
              <a:t>inscritos</a:t>
            </a:r>
            <a:endParaRPr lang="en-US" sz="1800" b="1" dirty="0">
              <a:solidFill>
                <a:schemeClr val="accent6">
                  <a:lumMod val="75000"/>
                </a:schemeClr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069295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3F2CF-06D7-9808-CCE9-4E4D26C5F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46190"/>
            <a:ext cx="7886700" cy="579481"/>
          </a:xfrm>
        </p:spPr>
        <p:txBody>
          <a:bodyPr>
            <a:normAutofit fontScale="90000"/>
          </a:bodyPr>
          <a:lstStyle/>
          <a:p>
            <a:r>
              <a:rPr lang="en-US" dirty="0"/>
              <a:t>Amplifying LAC voice on the Governance of  Emerging Climate Techniques </a:t>
            </a:r>
            <a:endParaRPr lang="en-GT" dirty="0"/>
          </a:p>
        </p:txBody>
      </p:sp>
      <p:pic>
        <p:nvPicPr>
          <p:cNvPr id="4" name="Picture 3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A8EFDFA1-683F-F242-D7A8-DF8DCD84EC2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3912" y="2353559"/>
            <a:ext cx="3425400" cy="816124"/>
          </a:xfrm>
          <a:prstGeom prst="rect">
            <a:avLst/>
          </a:prstGeom>
        </p:spPr>
      </p:pic>
      <p:pic>
        <p:nvPicPr>
          <p:cNvPr id="5" name="Picture 4" descr="A blue and green circle with black text&#10;&#10;AI-generated content may be incorrect.">
            <a:extLst>
              <a:ext uri="{FF2B5EF4-FFF2-40B4-BE49-F238E27FC236}">
                <a16:creationId xmlns:a16="http://schemas.microsoft.com/office/drawing/2014/main" id="{C55C4BAD-C648-3C93-4A0D-EB7955B4A6A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4054" y="892656"/>
            <a:ext cx="1464103" cy="14701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405C62-82DB-9D48-3C39-4A7D450CF43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5116" y="1180881"/>
            <a:ext cx="3665550" cy="3010339"/>
          </a:xfrm>
          <a:prstGeom prst="rect">
            <a:avLst/>
          </a:prstGeom>
        </p:spPr>
      </p:pic>
      <p:pic>
        <p:nvPicPr>
          <p:cNvPr id="7" name="Picture 6" descr="Archivo:Ideam (Colombia) logo.png - Wikipedia, la ...">
            <a:extLst>
              <a:ext uri="{FF2B5EF4-FFF2-40B4-BE49-F238E27FC236}">
                <a16:creationId xmlns:a16="http://schemas.microsoft.com/office/drawing/2014/main" id="{66C0D1C4-7DEA-2F12-FC16-6BDADD3CD4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1454" y="3362325"/>
            <a:ext cx="1373981" cy="13287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0A2E54-6669-6F17-1591-CDA5232DFD77}"/>
              </a:ext>
            </a:extLst>
          </p:cNvPr>
          <p:cNvSpPr txBox="1"/>
          <p:nvPr/>
        </p:nvSpPr>
        <p:spPr>
          <a:xfrm>
            <a:off x="542060" y="4258204"/>
            <a:ext cx="4108466" cy="300082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r>
              <a:rPr lang="en-US" sz="1500" b="1" dirty="0">
                <a:solidFill>
                  <a:schemeClr val="accent6">
                    <a:lumMod val="75000"/>
                  </a:schemeClr>
                </a:solidFill>
                <a:latin typeface="Montserrat"/>
              </a:rPr>
              <a:t>Participation of 13 Parties</a:t>
            </a:r>
          </a:p>
        </p:txBody>
      </p:sp>
    </p:spTree>
    <p:extLst>
      <p:ext uri="{BB962C8B-B14F-4D97-AF65-F5344CB8AC3E}">
        <p14:creationId xmlns:p14="http://schemas.microsoft.com/office/powerpoint/2010/main" val="2052816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047E6-E180-51C6-F80B-3CE250750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Science for better decision making</a:t>
            </a:r>
            <a:endParaRPr lang="en-GT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6FC2145-7E52-A3FB-CF60-367DB4FA806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40230" y="579245"/>
            <a:ext cx="5463540" cy="4206240"/>
          </a:xfrm>
          <a:prstGeom prst="rect">
            <a:avLst/>
          </a:prstGeom>
        </p:spPr>
      </p:pic>
      <p:pic>
        <p:nvPicPr>
          <p:cNvPr id="14" name="Picture 2" descr="Policy Briefs – Biodiversa +">
            <a:extLst>
              <a:ext uri="{FF2B5EF4-FFF2-40B4-BE49-F238E27FC236}">
                <a16:creationId xmlns:a16="http://schemas.microsoft.com/office/drawing/2014/main" id="{FCE77910-B6A0-2F81-D604-8BAA7EF70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646939">
            <a:off x="612254" y="1587979"/>
            <a:ext cx="1079804" cy="1419941"/>
          </a:xfrm>
          <a:prstGeom prst="rect">
            <a:avLst/>
          </a:prstGeom>
          <a:noFill/>
          <a:effectLst>
            <a:glow rad="515914">
              <a:schemeClr val="bg1">
                <a:lumMod val="85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EC6CCD-D3F1-EAD6-1A4E-36E92F44C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06504">
            <a:off x="7114569" y="1154167"/>
            <a:ext cx="1469831" cy="1904782"/>
          </a:xfrm>
          <a:prstGeom prst="rect">
            <a:avLst/>
          </a:prstGeom>
          <a:effectLst>
            <a:glow rad="533400">
              <a:schemeClr val="bg1">
                <a:lumMod val="85000"/>
              </a:schemeClr>
            </a:glow>
            <a:softEdge rad="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4DC6803-9E14-B0B4-F8F3-F576798A438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8163" y="3361041"/>
            <a:ext cx="1821676" cy="625145"/>
          </a:xfrm>
          <a:prstGeom prst="rect">
            <a:avLst/>
          </a:prstGeom>
          <a:effectLst>
            <a:glow rad="739759">
              <a:schemeClr val="bg1">
                <a:lumMod val="85000"/>
                <a:alpha val="85000"/>
              </a:schemeClr>
            </a:glo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254673-8DBE-3B76-3453-003A634EC9D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52875" y="2025982"/>
            <a:ext cx="1019175" cy="109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11151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 IAI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2260</TotalTime>
  <Words>235</Words>
  <Application>Microsoft Macintosh PowerPoint</Application>
  <PresentationFormat>On-screen Show (16:9)</PresentationFormat>
  <Paragraphs>67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Montserrat SemiBold</vt:lpstr>
      <vt:lpstr>Montserrat</vt:lpstr>
      <vt:lpstr>Arial</vt:lpstr>
      <vt:lpstr>Broadway</vt:lpstr>
      <vt:lpstr>Calibri</vt:lpstr>
      <vt:lpstr>Simple Light</vt:lpstr>
      <vt:lpstr>Theme IAI</vt:lpstr>
      <vt:lpstr>PowerPoint Presentation</vt:lpstr>
      <vt:lpstr>PowerPoint Presentation</vt:lpstr>
      <vt:lpstr>PowerPoint Presentation</vt:lpstr>
      <vt:lpstr>Transdisciplinary Academy: The cornerstone of the Science Program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Implementation of open access to research data and publications</vt:lpstr>
      <vt:lpstr>Aggregation of open access publications to regional repositories</vt:lpstr>
      <vt:lpstr>Climate Science in the Service of the Region</vt:lpstr>
      <vt:lpstr>Amplifying LAC voice on the Governance of  Emerging Climate Techniques </vt:lpstr>
      <vt:lpstr>Science for better decision making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  </cp:lastModifiedBy>
  <cp:revision>6</cp:revision>
  <dcterms:modified xsi:type="dcterms:W3CDTF">2026-03-11T01:50:34Z</dcterms:modified>
</cp:coreProperties>
</file>