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embeddedFontLst>
    <p:embeddedFont>
      <p:font typeface="Broadway" pitchFamily="82" charset="77"/>
      <p:regular r:id="rId17"/>
    </p:embeddedFont>
    <p:embeddedFont>
      <p:font typeface="Montserrat" pitchFamily="2" charset="77"/>
      <p:regular r:id="rId18"/>
      <p:bold r:id="rId19"/>
      <p:italic r:id="rId20"/>
      <p:boldItalic r:id="rId21"/>
    </p:embeddedFont>
    <p:embeddedFont>
      <p:font typeface="Montserrat SemiBold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57">
          <p15:clr>
            <a:srgbClr val="A4A3A4"/>
          </p15:clr>
        </p15:guide>
        <p15:guide id="2" pos="2547">
          <p15:clr>
            <a:srgbClr val="A4A3A4"/>
          </p15:clr>
        </p15:guide>
        <p15:guide id="3" pos="5110">
          <p15:clr>
            <a:srgbClr val="A4A3A4"/>
          </p15:clr>
        </p15:guide>
        <p15:guide id="4" orient="horz" pos="286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ee+N2JKxl8im4W6lG2/pLP8TI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28"/>
    <p:restoredTop sz="94658"/>
  </p:normalViewPr>
  <p:slideViewPr>
    <p:cSldViewPr snapToGrid="0">
      <p:cViewPr varScale="1">
        <p:scale>
          <a:sx n="95" d="100"/>
          <a:sy n="95" d="100"/>
        </p:scale>
        <p:origin x="216" y="720"/>
      </p:cViewPr>
      <p:guideLst>
        <p:guide orient="horz" pos="1457"/>
        <p:guide pos="2547"/>
        <p:guide pos="5110"/>
        <p:guide orient="horz" pos="2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CO">
  <p:cSld name="BLANC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1A1A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838200" y="328255"/>
            <a:ext cx="10515600" cy="55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838200" y="1150936"/>
            <a:ext cx="10360740" cy="4630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6000"/>
              <a:buFont typeface="Montserrat SemiBol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6000"/>
              <a:buFont typeface="Montserrat SemiBol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838200" y="328255"/>
            <a:ext cx="10515600" cy="55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838200" y="1253331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6172200" y="1253331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839788" y="365126"/>
            <a:ext cx="10515600" cy="51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8200" y="328255"/>
            <a:ext cx="10515600" cy="55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3200"/>
              <a:buFont typeface="Montserrat SemiBol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3200"/>
              <a:buFont typeface="Montserrat SemiBol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838200" y="328255"/>
            <a:ext cx="10515600" cy="55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1"/>
          </p:nvPr>
        </p:nvSpPr>
        <p:spPr>
          <a:xfrm rot="5400000">
            <a:off x="3703355" y="-1714218"/>
            <a:ext cx="4630431" cy="10360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1339"/>
            <a:ext cx="12192000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838200" y="328255"/>
            <a:ext cx="10515600" cy="55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2500"/>
              <a:buFont typeface="Montserrat SemiBold"/>
              <a:buNone/>
              <a:defRPr sz="2500" b="1" i="1" u="none" strike="noStrike" cap="none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838200" y="1150936"/>
            <a:ext cx="10360740" cy="4630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3" name="Google Shape;13;p3"/>
          <p:cNvCxnSpPr/>
          <p:nvPr/>
        </p:nvCxnSpPr>
        <p:spPr>
          <a:xfrm>
            <a:off x="2695699" y="6411396"/>
            <a:ext cx="6953002" cy="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" name="Google Shape;14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852210" y="5903365"/>
            <a:ext cx="2125423" cy="81739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69"/>
            <a:ext cx="12192000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3767966" y="2733826"/>
            <a:ext cx="742267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40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Conferencia</a:t>
            </a:r>
            <a:r>
              <a:rPr lang="en-US" sz="40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las Partes </a:t>
            </a:r>
            <a:r>
              <a:rPr lang="en-US" sz="4000" b="1" i="1" dirty="0" err="1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Extraordinaria</a:t>
            </a:r>
            <a:r>
              <a:rPr lang="en-US" sz="40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2026</a:t>
            </a:r>
          </a:p>
        </p:txBody>
      </p:sp>
      <p:sp>
        <p:nvSpPr>
          <p:cNvPr id="60" name="Google Shape;60;p1"/>
          <p:cNvSpPr txBox="1"/>
          <p:nvPr/>
        </p:nvSpPr>
        <p:spPr>
          <a:xfrm>
            <a:off x="3767966" y="5168282"/>
            <a:ext cx="588601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" sz="2400" dirty="0">
                <a:latin typeface="Montserrat" pitchFamily="2" charset="77"/>
              </a:rPr>
              <a:t>9 de marzo 2026</a:t>
            </a:r>
          </a:p>
        </p:txBody>
      </p:sp>
      <p:cxnSp>
        <p:nvCxnSpPr>
          <p:cNvPr id="61" name="Google Shape;61;p1"/>
          <p:cNvCxnSpPr/>
          <p:nvPr/>
        </p:nvCxnSpPr>
        <p:spPr>
          <a:xfrm rot="10800000" flipH="1">
            <a:off x="3869176" y="4151391"/>
            <a:ext cx="8316000" cy="222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2691" y="865701"/>
            <a:ext cx="1660592" cy="2658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7BC9-CCA9-FC9B-13DB-F518306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D651F-0053-3085-5CF0-1E9A87D0A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78012EEE-723F-247B-C088-7435DEB0F076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Picture 4" descr="A document with text on it&#10;&#10;AI-generated content may be incorrect.">
            <a:extLst>
              <a:ext uri="{FF2B5EF4-FFF2-40B4-BE49-F238E27FC236}">
                <a16:creationId xmlns:a16="http://schemas.microsoft.com/office/drawing/2014/main" id="{DB0FFFCA-056F-15BE-7638-84DE8F6D35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883306"/>
            <a:ext cx="8233279" cy="482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71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C0C13-737B-2223-2702-B98A8E2C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1E25EC11-5E06-3E22-3457-118269A45C4E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6" name="Google Shape;102;p26">
            <a:extLst>
              <a:ext uri="{FF2B5EF4-FFF2-40B4-BE49-F238E27FC236}">
                <a16:creationId xmlns:a16="http://schemas.microsoft.com/office/drawing/2014/main" id="{12FA71DD-5C59-CFEE-D43F-7A47055E3A83}"/>
              </a:ext>
            </a:extLst>
          </p:cNvPr>
          <p:cNvSpPr txBox="1"/>
          <p:nvPr/>
        </p:nvSpPr>
        <p:spPr>
          <a:xfrm>
            <a:off x="2641160" y="1882026"/>
            <a:ext cx="5567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" sz="3600" b="1" i="1" dirty="0">
                <a:solidFill>
                  <a:srgbClr val="00432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Programa de Ciencia </a:t>
            </a:r>
            <a:endParaRPr sz="3600" b="1" i="1" dirty="0">
              <a:solidFill>
                <a:srgbClr val="004328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7" name="Google Shape;103;p26">
            <a:extLst>
              <a:ext uri="{FF2B5EF4-FFF2-40B4-BE49-F238E27FC236}">
                <a16:creationId xmlns:a16="http://schemas.microsoft.com/office/drawing/2014/main" id="{6088D1CD-01E8-2223-8016-5DE890BD9B4F}"/>
              </a:ext>
            </a:extLst>
          </p:cNvPr>
          <p:cNvCxnSpPr/>
          <p:nvPr/>
        </p:nvCxnSpPr>
        <p:spPr>
          <a:xfrm rot="10800000" flipH="1">
            <a:off x="2901882" y="2941803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Google Shape;104;p26">
            <a:extLst>
              <a:ext uri="{FF2B5EF4-FFF2-40B4-BE49-F238E27FC236}">
                <a16:creationId xmlns:a16="http://schemas.microsoft.com/office/drawing/2014/main" id="{017483DC-BBD4-91EA-7547-99A0B18CAD47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515" y="1046083"/>
            <a:ext cx="892125" cy="1428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106;p26">
            <a:extLst>
              <a:ext uri="{FF2B5EF4-FFF2-40B4-BE49-F238E27FC236}">
                <a16:creationId xmlns:a16="http://schemas.microsoft.com/office/drawing/2014/main" id="{0BDF9536-1171-9D10-09FA-A126EBA0F1A7}"/>
              </a:ext>
            </a:extLst>
          </p:cNvPr>
          <p:cNvCxnSpPr/>
          <p:nvPr/>
        </p:nvCxnSpPr>
        <p:spPr>
          <a:xfrm rot="10800000" flipH="1">
            <a:off x="2908836" y="1375295"/>
            <a:ext cx="6237000" cy="16500"/>
          </a:xfrm>
          <a:prstGeom prst="straightConnector1">
            <a:avLst/>
          </a:prstGeom>
          <a:noFill/>
          <a:ln w="12700" cap="flat" cmpd="sng">
            <a:solidFill>
              <a:srgbClr val="EB71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4051810-7844-19FB-6FCE-531BBAAB75E3}"/>
              </a:ext>
            </a:extLst>
          </p:cNvPr>
          <p:cNvSpPr txBox="1"/>
          <p:nvPr/>
        </p:nvSpPr>
        <p:spPr>
          <a:xfrm>
            <a:off x="2735289" y="3081153"/>
            <a:ext cx="24593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sz="1800" dirty="0">
                <a:latin typeface="Montserrat" pitchFamily="2" charset="77"/>
              </a:rPr>
              <a:t>Laila Sandroni</a:t>
            </a:r>
          </a:p>
          <a:p>
            <a:r>
              <a:rPr lang="es" sz="1800" dirty="0">
                <a:latin typeface="Montserrat" pitchFamily="2" charset="77"/>
              </a:rPr>
              <a:t>Matías Mastrangelo</a:t>
            </a:r>
          </a:p>
          <a:p>
            <a:r>
              <a:rPr lang="es" sz="1800" dirty="0">
                <a:latin typeface="Montserrat" pitchFamily="2" charset="77"/>
              </a:rPr>
              <a:t>Daniella Guerrero</a:t>
            </a:r>
          </a:p>
          <a:p>
            <a:r>
              <a:rPr lang="es" sz="1800" dirty="0">
                <a:latin typeface="Montserrat" pitchFamily="2" charset="77"/>
              </a:rPr>
              <a:t>Daniel Pinillos</a:t>
            </a:r>
          </a:p>
          <a:p>
            <a:r>
              <a:rPr lang="es" sz="1800" dirty="0">
                <a:latin typeface="Montserrat" pitchFamily="2" charset="77"/>
              </a:rPr>
              <a:t>Larisse Faroni</a:t>
            </a:r>
          </a:p>
          <a:p>
            <a:r>
              <a:rPr lang="es" sz="1800" dirty="0">
                <a:latin typeface="Montserrat" pitchFamily="2" charset="77"/>
              </a:rPr>
              <a:t>Omar R. López</a:t>
            </a:r>
          </a:p>
        </p:txBody>
      </p:sp>
    </p:spTree>
    <p:extLst>
      <p:ext uri="{BB962C8B-B14F-4D97-AF65-F5344CB8AC3E}">
        <p14:creationId xmlns:p14="http://schemas.microsoft.com/office/powerpoint/2010/main" val="344290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0438-2D09-77A2-8C24-23AB0A1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B9440EC0-4A18-2702-47AB-6C229426C4B9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5" name="Google Shape;113;p27">
            <a:extLst>
              <a:ext uri="{FF2B5EF4-FFF2-40B4-BE49-F238E27FC236}">
                <a16:creationId xmlns:a16="http://schemas.microsoft.com/office/drawing/2014/main" id="{184B2779-E3ED-F945-4C41-7E9782D61AA3}"/>
              </a:ext>
            </a:extLst>
          </p:cNvPr>
          <p:cNvSpPr txBox="1">
            <a:spLocks/>
          </p:cNvSpPr>
          <p:nvPr/>
        </p:nvSpPr>
        <p:spPr>
          <a:xfrm>
            <a:off x="832344" y="339368"/>
            <a:ext cx="10476632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Font typeface="Montserrat SemiBold"/>
              <a:buNone/>
              <a:defRPr sz="2500" b="1" i="1" u="none" strike="noStrike" cap="none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500"/>
            </a:pPr>
            <a:r>
              <a:rPr lang="en-US" sz="2400" dirty="0"/>
              <a:t>Academia </a:t>
            </a:r>
            <a:r>
              <a:rPr lang="en-US" sz="2400" dirty="0" err="1"/>
              <a:t>Transdisciplinaria</a:t>
            </a:r>
            <a:r>
              <a:rPr lang="en-US" sz="2400" dirty="0"/>
              <a:t>: La </a:t>
            </a:r>
            <a:r>
              <a:rPr lang="en-US" sz="2400" dirty="0" err="1"/>
              <a:t>piedra</a:t>
            </a:r>
            <a:r>
              <a:rPr lang="en-US" sz="2400" dirty="0"/>
              <a:t> angular del </a:t>
            </a:r>
            <a:r>
              <a:rPr lang="en-US" sz="2400" dirty="0" err="1"/>
              <a:t>programa</a:t>
            </a:r>
            <a:r>
              <a:rPr lang="en-US" sz="2400" dirty="0"/>
              <a:t> </a:t>
            </a:r>
          </a:p>
        </p:txBody>
      </p:sp>
      <p:sp>
        <p:nvSpPr>
          <p:cNvPr id="6" name="Google Shape;114;p27">
            <a:extLst>
              <a:ext uri="{FF2B5EF4-FFF2-40B4-BE49-F238E27FC236}">
                <a16:creationId xmlns:a16="http://schemas.microsoft.com/office/drawing/2014/main" id="{F975EB2A-06BE-CDE8-7448-7CB61AD71A6B}"/>
              </a:ext>
            </a:extLst>
          </p:cNvPr>
          <p:cNvSpPr/>
          <p:nvPr/>
        </p:nvSpPr>
        <p:spPr>
          <a:xfrm>
            <a:off x="619291" y="1721918"/>
            <a:ext cx="3205201" cy="229174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latin typeface="Montserrat"/>
                <a:ea typeface="Montserrat"/>
                <a:cs typeface="Montserrat"/>
                <a:sym typeface="Montserrat"/>
              </a:rPr>
              <a:t>Fuerte experiencia </a:t>
            </a:r>
            <a:r>
              <a:rPr lang="es" sz="1200" b="1" dirty="0" err="1">
                <a:latin typeface="Montserrat"/>
                <a:ea typeface="Montserrat"/>
                <a:cs typeface="Montserrat"/>
                <a:sym typeface="Montserrat"/>
              </a:rPr>
              <a:t>disciplinaria pero</a:t>
            </a:r>
            <a:r>
              <a:rPr lang="es" sz="1200" b="1" dirty="0">
                <a:latin typeface="Montserrat"/>
                <a:ea typeface="Montserrat"/>
                <a:cs typeface="Montserrat"/>
                <a:sym typeface="Montserrat"/>
              </a:rPr>
              <a:t> formación </a:t>
            </a:r>
            <a:r>
              <a:rPr lang="es" sz="1200" b="1" dirty="0" err="1">
                <a:latin typeface="Montserrat"/>
                <a:ea typeface="Montserrat"/>
                <a:cs typeface="Montserrat"/>
                <a:sym typeface="Montserrat"/>
              </a:rPr>
              <a:t>limitada </a:t>
            </a:r>
            <a:r>
              <a:rPr lang="es" sz="1200" b="1" dirty="0">
                <a:latin typeface="Montserrat"/>
                <a:ea typeface="Montserrat"/>
                <a:cs typeface="Montserrat"/>
                <a:sym typeface="Montserrat"/>
              </a:rPr>
              <a:t>en:</a:t>
            </a:r>
            <a:endParaRPr sz="12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Laboral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con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diversos actores 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sociales 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Equidad 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Diversidad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200" dirty="0" err="1">
                <a:latin typeface="Montserrat"/>
                <a:ea typeface="Montserrat"/>
                <a:cs typeface="Montserrat"/>
                <a:sym typeface="Montserrat"/>
              </a:rPr>
              <a:t>Inclusión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Interfaz 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Comunicación científica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⏩"/>
            </a:pP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Ética de trabajo con comunidades vulnerables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115;p27">
            <a:extLst>
              <a:ext uri="{FF2B5EF4-FFF2-40B4-BE49-F238E27FC236}">
                <a16:creationId xmlns:a16="http://schemas.microsoft.com/office/drawing/2014/main" id="{97EB8EC9-C7CA-0B0E-8DD7-118C7B607519}"/>
              </a:ext>
            </a:extLst>
          </p:cNvPr>
          <p:cNvSpPr/>
          <p:nvPr/>
        </p:nvSpPr>
        <p:spPr>
          <a:xfrm>
            <a:off x="899260" y="1030643"/>
            <a:ext cx="2677995" cy="416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latin typeface="Montserrat"/>
                <a:ea typeface="Montserrat"/>
                <a:cs typeface="Montserrat"/>
                <a:sym typeface="Montserrat"/>
              </a:rPr>
              <a:t>El </a:t>
            </a:r>
            <a:r>
              <a:rPr lang="es" b="1" dirty="0" err="1">
                <a:latin typeface="Montserrat"/>
                <a:ea typeface="Montserrat"/>
                <a:cs typeface="Montserrat"/>
                <a:sym typeface="Montserrat"/>
              </a:rPr>
              <a:t>problema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16;p27">
            <a:extLst>
              <a:ext uri="{FF2B5EF4-FFF2-40B4-BE49-F238E27FC236}">
                <a16:creationId xmlns:a16="http://schemas.microsoft.com/office/drawing/2014/main" id="{0382D064-4F51-28B5-C797-1F809A826D6F}"/>
              </a:ext>
            </a:extLst>
          </p:cNvPr>
          <p:cNvSpPr/>
          <p:nvPr/>
        </p:nvSpPr>
        <p:spPr>
          <a:xfrm>
            <a:off x="4443684" y="1030643"/>
            <a:ext cx="2677995" cy="4167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s" b="1" dirty="0" err="1">
                <a:latin typeface="Montserrat"/>
                <a:ea typeface="Montserrat"/>
                <a:cs typeface="Montserrat"/>
                <a:sym typeface="Montserrat"/>
              </a:rPr>
              <a:t>solución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117;p27">
            <a:extLst>
              <a:ext uri="{FF2B5EF4-FFF2-40B4-BE49-F238E27FC236}">
                <a16:creationId xmlns:a16="http://schemas.microsoft.com/office/drawing/2014/main" id="{28C7043A-19BC-3495-2AC6-FC05681EB32C}"/>
              </a:ext>
            </a:extLst>
          </p:cNvPr>
          <p:cNvSpPr/>
          <p:nvPr/>
        </p:nvSpPr>
        <p:spPr>
          <a:xfrm>
            <a:off x="4179921" y="1721918"/>
            <a:ext cx="3312631" cy="2291751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" name="Google Shape;118;p27">
            <a:extLst>
              <a:ext uri="{FF2B5EF4-FFF2-40B4-BE49-F238E27FC236}">
                <a16:creationId xmlns:a16="http://schemas.microsoft.com/office/drawing/2014/main" id="{CE9F4B6E-467A-9037-2EFB-3F3EEEDAB883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572" y="1919326"/>
            <a:ext cx="2803927" cy="1896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9;p27">
            <a:extLst>
              <a:ext uri="{FF2B5EF4-FFF2-40B4-BE49-F238E27FC236}">
                <a16:creationId xmlns:a16="http://schemas.microsoft.com/office/drawing/2014/main" id="{48B007C7-186A-411F-B7AB-CBE2CA91D8C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869" y="4288242"/>
            <a:ext cx="7024081" cy="41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5;p26">
            <a:extLst>
              <a:ext uri="{FF2B5EF4-FFF2-40B4-BE49-F238E27FC236}">
                <a16:creationId xmlns:a16="http://schemas.microsoft.com/office/drawing/2014/main" id="{50EBA476-C19B-6DB7-7B13-5308EBBE4584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950" y="2069818"/>
            <a:ext cx="1776400" cy="12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507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C372-EEA7-9166-37B9-91DB6FB12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C6782-4E9D-9673-B338-F69918A0F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6A693811-4783-D6F2-D2C1-D00571F74B22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5" name="Google Shape;126;p28">
            <a:extLst>
              <a:ext uri="{FF2B5EF4-FFF2-40B4-BE49-F238E27FC236}">
                <a16:creationId xmlns:a16="http://schemas.microsoft.com/office/drawing/2014/main" id="{95520932-182C-D19D-29CE-30672C9435C5}"/>
              </a:ext>
            </a:extLst>
          </p:cNvPr>
          <p:cNvSpPr txBox="1"/>
          <p:nvPr/>
        </p:nvSpPr>
        <p:spPr>
          <a:xfrm>
            <a:off x="846831" y="393138"/>
            <a:ext cx="10719661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 dirty="0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Modelo de Implementación de la Academia Transdisciplinaria</a:t>
            </a:r>
            <a:endParaRPr sz="2500" dirty="0"/>
          </a:p>
        </p:txBody>
      </p:sp>
      <p:pic>
        <p:nvPicPr>
          <p:cNvPr id="6" name="Google Shape;127;p28">
            <a:extLst>
              <a:ext uri="{FF2B5EF4-FFF2-40B4-BE49-F238E27FC236}">
                <a16:creationId xmlns:a16="http://schemas.microsoft.com/office/drawing/2014/main" id="{D58A14CD-AE17-B98E-AEBD-8589E52FBED3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647" y="2282494"/>
            <a:ext cx="9144000" cy="2811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458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25E92-C314-88F6-A255-418424D71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8540E-1424-43B1-18F8-BCF1BC952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4398C1C0-7F27-40CB-BD8E-21B0A7663C36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Google Shape;134;p29">
            <a:extLst>
              <a:ext uri="{FF2B5EF4-FFF2-40B4-BE49-F238E27FC236}">
                <a16:creationId xmlns:a16="http://schemas.microsoft.com/office/drawing/2014/main" id="{C1AC89BB-6668-963A-BA17-02797607A88E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060" y="1076633"/>
            <a:ext cx="10221844" cy="31845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5;p29">
            <a:extLst>
              <a:ext uri="{FF2B5EF4-FFF2-40B4-BE49-F238E27FC236}">
                <a16:creationId xmlns:a16="http://schemas.microsoft.com/office/drawing/2014/main" id="{31B3DD19-BD2B-B112-3FFA-F7A23FD5D8D3}"/>
              </a:ext>
            </a:extLst>
          </p:cNvPr>
          <p:cNvSpPr/>
          <p:nvPr/>
        </p:nvSpPr>
        <p:spPr>
          <a:xfrm>
            <a:off x="7292273" y="4615799"/>
            <a:ext cx="996849" cy="483682"/>
          </a:xfrm>
          <a:custGeom>
            <a:avLst/>
            <a:gdLst/>
            <a:ahLst/>
            <a:cxnLst/>
            <a:rect l="l" t="t" r="r" b="b"/>
            <a:pathLst>
              <a:path w="3881405" h="1750438" extrusionOk="0">
                <a:moveTo>
                  <a:pt x="0" y="0"/>
                </a:moveTo>
                <a:lnTo>
                  <a:pt x="3881406" y="0"/>
                </a:lnTo>
                <a:lnTo>
                  <a:pt x="3881406" y="1750438"/>
                </a:lnTo>
                <a:lnTo>
                  <a:pt x="0" y="17504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36;p29">
            <a:extLst>
              <a:ext uri="{FF2B5EF4-FFF2-40B4-BE49-F238E27FC236}">
                <a16:creationId xmlns:a16="http://schemas.microsoft.com/office/drawing/2014/main" id="{3D39EA1E-D552-D181-295C-0DD9FE1D90F2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9547" y="4435373"/>
            <a:ext cx="1016596" cy="69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7;p29">
            <a:extLst>
              <a:ext uri="{FF2B5EF4-FFF2-40B4-BE49-F238E27FC236}">
                <a16:creationId xmlns:a16="http://schemas.microsoft.com/office/drawing/2014/main" id="{76CC29EF-5BC7-2DC1-2D91-53B178AFFB20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8550" y="5429370"/>
            <a:ext cx="1770634" cy="61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8;p29">
            <a:extLst>
              <a:ext uri="{FF2B5EF4-FFF2-40B4-BE49-F238E27FC236}">
                <a16:creationId xmlns:a16="http://schemas.microsoft.com/office/drawing/2014/main" id="{5EF587F7-61B4-9312-59C9-E2BD37030DA0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9122" y="5180651"/>
            <a:ext cx="1770631" cy="465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9;p29">
            <a:extLst>
              <a:ext uri="{FF2B5EF4-FFF2-40B4-BE49-F238E27FC236}">
                <a16:creationId xmlns:a16="http://schemas.microsoft.com/office/drawing/2014/main" id="{59265BFE-9BB7-16BA-75EA-6376A93004D5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0117" y="4378117"/>
            <a:ext cx="1349501" cy="80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0;p29">
            <a:extLst>
              <a:ext uri="{FF2B5EF4-FFF2-40B4-BE49-F238E27FC236}">
                <a16:creationId xmlns:a16="http://schemas.microsoft.com/office/drawing/2014/main" id="{2AA14299-1EF3-5FCA-5474-813EFB56F224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010" y="4268799"/>
            <a:ext cx="2595192" cy="108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1;p29">
            <a:extLst>
              <a:ext uri="{FF2B5EF4-FFF2-40B4-BE49-F238E27FC236}">
                <a16:creationId xmlns:a16="http://schemas.microsoft.com/office/drawing/2014/main" id="{A8E9F848-83D4-34BA-655A-6B2F182E8310}"/>
              </a:ext>
            </a:extLst>
          </p:cNvPr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659" y="4314016"/>
            <a:ext cx="2595173" cy="1087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406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5973-3C38-E710-2A2A-A3064287A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394C01C6-3A15-B0FF-EAFF-D88C4E41213B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Google Shape;147;p30" title="Pontos marcados">
            <a:extLst>
              <a:ext uri="{FF2B5EF4-FFF2-40B4-BE49-F238E27FC236}">
                <a16:creationId xmlns:a16="http://schemas.microsoft.com/office/drawing/2014/main" id="{BA6F3569-5DB6-F663-34D3-FAA1E5389B28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2573" y="2006601"/>
            <a:ext cx="4414074" cy="24154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9;p30">
            <a:extLst>
              <a:ext uri="{FF2B5EF4-FFF2-40B4-BE49-F238E27FC236}">
                <a16:creationId xmlns:a16="http://schemas.microsoft.com/office/drawing/2014/main" id="{56B7810D-93A6-0FDE-296F-63D36EA04410}"/>
              </a:ext>
            </a:extLst>
          </p:cNvPr>
          <p:cNvSpPr/>
          <p:nvPr/>
        </p:nvSpPr>
        <p:spPr>
          <a:xfrm>
            <a:off x="1480252" y="4583440"/>
            <a:ext cx="2254500" cy="8967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/>
              <a:t>$527.380 USD </a:t>
            </a:r>
            <a:r>
              <a:rPr lang="es" sz="1800" b="1" dirty="0" err="1"/>
              <a:t>financiados</a:t>
            </a:r>
            <a:endParaRPr sz="1800" b="1" dirty="0"/>
          </a:p>
        </p:txBody>
      </p:sp>
      <p:sp>
        <p:nvSpPr>
          <p:cNvPr id="7" name="Google Shape;150;p30">
            <a:extLst>
              <a:ext uri="{FF2B5EF4-FFF2-40B4-BE49-F238E27FC236}">
                <a16:creationId xmlns:a16="http://schemas.microsoft.com/office/drawing/2014/main" id="{CFEFB849-0123-5418-9720-68C0CE90F161}"/>
              </a:ext>
            </a:extLst>
          </p:cNvPr>
          <p:cNvSpPr/>
          <p:nvPr/>
        </p:nvSpPr>
        <p:spPr>
          <a:xfrm>
            <a:off x="1480252" y="1128940"/>
            <a:ext cx="1558200" cy="5730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 dirty="0">
                <a:latin typeface="Montserrat"/>
                <a:ea typeface="Montserrat"/>
                <a:cs typeface="Montserrat"/>
                <a:sym typeface="Montserrat"/>
              </a:rPr>
              <a:t>25 proyectos</a:t>
            </a:r>
            <a:endParaRPr sz="17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51;p30">
            <a:extLst>
              <a:ext uri="{FF2B5EF4-FFF2-40B4-BE49-F238E27FC236}">
                <a16:creationId xmlns:a16="http://schemas.microsoft.com/office/drawing/2014/main" id="{4559705A-6C93-8426-2719-0EF88B8A33B1}"/>
              </a:ext>
            </a:extLst>
          </p:cNvPr>
          <p:cNvSpPr/>
          <p:nvPr/>
        </p:nvSpPr>
        <p:spPr>
          <a:xfrm>
            <a:off x="3978802" y="4583440"/>
            <a:ext cx="2254500" cy="8967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/>
              <a:t>$776.231 USD </a:t>
            </a:r>
            <a:r>
              <a:rPr lang="es" sz="1800" b="1" dirty="0" err="1"/>
              <a:t>de cofinanciamiento</a:t>
            </a:r>
            <a:endParaRPr sz="1800" b="1" dirty="0"/>
          </a:p>
        </p:txBody>
      </p:sp>
      <p:sp>
        <p:nvSpPr>
          <p:cNvPr id="9" name="Google Shape;152;p30">
            <a:extLst>
              <a:ext uri="{FF2B5EF4-FFF2-40B4-BE49-F238E27FC236}">
                <a16:creationId xmlns:a16="http://schemas.microsoft.com/office/drawing/2014/main" id="{8031683E-EED2-703E-A5C3-48708643C541}"/>
              </a:ext>
            </a:extLst>
          </p:cNvPr>
          <p:cNvSpPr/>
          <p:nvPr/>
        </p:nvSpPr>
        <p:spPr>
          <a:xfrm>
            <a:off x="4930815" y="1128940"/>
            <a:ext cx="1345500" cy="15618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/>
              <a:t>358 personas capacitadas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/>
              <a:t>más de 200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/>
              <a:t>horas</a:t>
            </a:r>
            <a:endParaRPr b="1" dirty="0"/>
          </a:p>
        </p:txBody>
      </p:sp>
      <p:pic>
        <p:nvPicPr>
          <p:cNvPr id="10" name="Google Shape;153;p30">
            <a:extLst>
              <a:ext uri="{FF2B5EF4-FFF2-40B4-BE49-F238E27FC236}">
                <a16:creationId xmlns:a16="http://schemas.microsoft.com/office/drawing/2014/main" id="{98D6C074-C9C8-A6FC-7814-0410E2566CF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2877" y="1191024"/>
            <a:ext cx="3208650" cy="3777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4;p30">
            <a:extLst>
              <a:ext uri="{FF2B5EF4-FFF2-40B4-BE49-F238E27FC236}">
                <a16:creationId xmlns:a16="http://schemas.microsoft.com/office/drawing/2014/main" id="{B88137CE-AE39-7456-D3D7-324C7225626A}"/>
              </a:ext>
            </a:extLst>
          </p:cNvPr>
          <p:cNvSpPr/>
          <p:nvPr/>
        </p:nvSpPr>
        <p:spPr>
          <a:xfrm>
            <a:off x="3160452" y="1128940"/>
            <a:ext cx="1663800" cy="5730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/>
              <a:t>15 países</a:t>
            </a:r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305601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8346E-0888-0A70-664E-E377AA40D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B0A1F-0EE3-7656-8432-67C4A9459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60056E0F-E741-06AD-B526-570A1C04E072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Google Shape;160;p31">
            <a:extLst>
              <a:ext uri="{FF2B5EF4-FFF2-40B4-BE49-F238E27FC236}">
                <a16:creationId xmlns:a16="http://schemas.microsoft.com/office/drawing/2014/main" id="{501C219A-76E8-AA1D-A01C-7BCA4A993ADA}"/>
              </a:ext>
            </a:extLst>
          </p:cNvPr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396532"/>
            <a:ext cx="5209349" cy="208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1;p31">
            <a:extLst>
              <a:ext uri="{FF2B5EF4-FFF2-40B4-BE49-F238E27FC236}">
                <a16:creationId xmlns:a16="http://schemas.microsoft.com/office/drawing/2014/main" id="{87EB6559-4800-080F-C7FF-0321937030E8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549106"/>
            <a:ext cx="3483226" cy="17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2;p31">
            <a:extLst>
              <a:ext uri="{FF2B5EF4-FFF2-40B4-BE49-F238E27FC236}">
                <a16:creationId xmlns:a16="http://schemas.microsoft.com/office/drawing/2014/main" id="{AF32ECD6-631F-EF92-3C8E-A567A3630202}"/>
              </a:ext>
            </a:extLst>
          </p:cNvPr>
          <p:cNvSpPr txBox="1"/>
          <p:nvPr/>
        </p:nvSpPr>
        <p:spPr>
          <a:xfrm>
            <a:off x="838200" y="326766"/>
            <a:ext cx="7015200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i="1" dirty="0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Vinculación presencial y en línea</a:t>
            </a:r>
            <a:endParaRPr sz="2500" dirty="0"/>
          </a:p>
        </p:txBody>
      </p:sp>
      <p:pic>
        <p:nvPicPr>
          <p:cNvPr id="8" name="Google Shape;163;p31">
            <a:extLst>
              <a:ext uri="{FF2B5EF4-FFF2-40B4-BE49-F238E27FC236}">
                <a16:creationId xmlns:a16="http://schemas.microsoft.com/office/drawing/2014/main" id="{C0AF6157-A3E2-8927-F9E9-6A7A9F81BCAA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8272" y="3681549"/>
            <a:ext cx="4669424" cy="139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4;p31">
            <a:extLst>
              <a:ext uri="{FF2B5EF4-FFF2-40B4-BE49-F238E27FC236}">
                <a16:creationId xmlns:a16="http://schemas.microsoft.com/office/drawing/2014/main" id="{AB8C4EF8-E789-D04B-9CC7-7B447AB26102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440" y="1455576"/>
            <a:ext cx="2783000" cy="2087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20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E447C-F5AF-CB0E-0970-29D8E93E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D7E3-4480-AF21-9185-9679453D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err="1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Asociaciones</a:t>
            </a:r>
            <a:r>
              <a:rPr lang="en-US" sz="2800" b="1" i="1" dirty="0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y redes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26385-D29E-C651-70FA-34B71D181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884E424D-B553-A762-A69C-9DA720A33508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6" name="Google Shape;171;p32">
            <a:extLst>
              <a:ext uri="{FF2B5EF4-FFF2-40B4-BE49-F238E27FC236}">
                <a16:creationId xmlns:a16="http://schemas.microsoft.com/office/drawing/2014/main" id="{87F8ACF2-D039-C0E3-6269-F24AA15BAFC4}"/>
              </a:ext>
            </a:extLst>
          </p:cNvPr>
          <p:cNvSpPr/>
          <p:nvPr/>
        </p:nvSpPr>
        <p:spPr>
          <a:xfrm>
            <a:off x="1322795" y="2175933"/>
            <a:ext cx="2760900" cy="2704800"/>
          </a:xfrm>
          <a:prstGeom prst="ellipse">
            <a:avLst/>
          </a:prstGeom>
          <a:gradFill flip="none" rotWithShape="1">
            <a:gsLst>
              <a:gs pos="43000">
                <a:schemeClr val="accent1">
                  <a:lumMod val="46725"/>
                  <a:lumOff val="53275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0" cap="flat" cmpd="sng">
            <a:gradFill flip="none" rotWithShape="1">
              <a:gsLst>
                <a:gs pos="25000">
                  <a:srgbClr val="92D050"/>
                </a:gs>
                <a:gs pos="75000">
                  <a:schemeClr val="accent1">
                    <a:lumMod val="97000"/>
                    <a:lumOff val="3000"/>
                  </a:schemeClr>
                </a:gs>
                <a:gs pos="83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 b="1" dirty="0">
                <a:latin typeface="Broadway" panose="04040905080002020502" pitchFamily="82" charset="77"/>
                <a:ea typeface="ADLaM Display" panose="02010000000000000000" pitchFamily="2" charset="77"/>
                <a:cs typeface="ADLaM Display" panose="02010000000000000000" pitchFamily="2" charset="77"/>
                <a:sym typeface="Montserrat"/>
              </a:rPr>
              <a:t>SAC SPAC IPAC</a:t>
            </a:r>
            <a:endParaRPr sz="3200" b="1" dirty="0">
              <a:latin typeface="Broadway" panose="04040905080002020502" pitchFamily="82" charset="77"/>
              <a:ea typeface="ADLaM Display" panose="02010000000000000000" pitchFamily="2" charset="77"/>
              <a:cs typeface="ADLaM Display" panose="02010000000000000000" pitchFamily="2" charset="77"/>
              <a:sym typeface="Montserrat"/>
            </a:endParaRPr>
          </a:p>
        </p:txBody>
      </p:sp>
      <p:pic>
        <p:nvPicPr>
          <p:cNvPr id="7" name="Google Shape;172;p32">
            <a:extLst>
              <a:ext uri="{FF2B5EF4-FFF2-40B4-BE49-F238E27FC236}">
                <a16:creationId xmlns:a16="http://schemas.microsoft.com/office/drawing/2014/main" id="{C46E2602-722E-4FA2-487D-67DE6167AB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10651" y="3151587"/>
            <a:ext cx="1774229" cy="97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3;p32">
            <a:extLst>
              <a:ext uri="{FF2B5EF4-FFF2-40B4-BE49-F238E27FC236}">
                <a16:creationId xmlns:a16="http://schemas.microsoft.com/office/drawing/2014/main" id="{9DE5D820-52F0-1AB9-6E07-AC44068BDF29}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4553" y="2568333"/>
            <a:ext cx="1786440" cy="51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4;p32">
            <a:extLst>
              <a:ext uri="{FF2B5EF4-FFF2-40B4-BE49-F238E27FC236}">
                <a16:creationId xmlns:a16="http://schemas.microsoft.com/office/drawing/2014/main" id="{4100B24B-95CE-61FC-BCB2-0F31E5140134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277" y="4984163"/>
            <a:ext cx="1555579" cy="409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5;p32">
            <a:extLst>
              <a:ext uri="{FF2B5EF4-FFF2-40B4-BE49-F238E27FC236}">
                <a16:creationId xmlns:a16="http://schemas.microsoft.com/office/drawing/2014/main" id="{90069FDE-9471-1FFD-A07E-8C7D5A6A9AEE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0280" y="1766558"/>
            <a:ext cx="1266375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76;p32">
            <a:extLst>
              <a:ext uri="{FF2B5EF4-FFF2-40B4-BE49-F238E27FC236}">
                <a16:creationId xmlns:a16="http://schemas.microsoft.com/office/drawing/2014/main" id="{9802568F-78E0-6214-FCFD-BD01026ADFF9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915" y="3471290"/>
            <a:ext cx="1031067" cy="51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77;p32">
            <a:extLst>
              <a:ext uri="{FF2B5EF4-FFF2-40B4-BE49-F238E27FC236}">
                <a16:creationId xmlns:a16="http://schemas.microsoft.com/office/drawing/2014/main" id="{D03AF260-73E7-A6C9-3F7F-DF6A39E1F8AC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9612" y="1965700"/>
            <a:ext cx="963840" cy="51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8;p32">
            <a:extLst>
              <a:ext uri="{FF2B5EF4-FFF2-40B4-BE49-F238E27FC236}">
                <a16:creationId xmlns:a16="http://schemas.microsoft.com/office/drawing/2014/main" id="{F68DC53A-DDE5-6FEB-B3A5-AB06A376A986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336" y="1795171"/>
            <a:ext cx="1660868" cy="65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79;p32">
            <a:extLst>
              <a:ext uri="{FF2B5EF4-FFF2-40B4-BE49-F238E27FC236}">
                <a16:creationId xmlns:a16="http://schemas.microsoft.com/office/drawing/2014/main" id="{5FC9883E-DE07-A36A-FB5F-50345E88ACAE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1518" y="2714857"/>
            <a:ext cx="963850" cy="51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80;p32">
            <a:extLst>
              <a:ext uri="{FF2B5EF4-FFF2-40B4-BE49-F238E27FC236}">
                <a16:creationId xmlns:a16="http://schemas.microsoft.com/office/drawing/2014/main" id="{1ECB4469-5CAF-C2E5-B683-D196FFF09108}"/>
              </a:ext>
            </a:extLst>
          </p:cNvPr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61"/>
          <a:stretch/>
        </p:blipFill>
        <p:spPr>
          <a:xfrm>
            <a:off x="4254630" y="2741255"/>
            <a:ext cx="1433800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1;p32">
            <a:extLst>
              <a:ext uri="{FF2B5EF4-FFF2-40B4-BE49-F238E27FC236}">
                <a16:creationId xmlns:a16="http://schemas.microsoft.com/office/drawing/2014/main" id="{BF422184-6A27-2D17-F51A-890B43D47C6D}"/>
              </a:ext>
            </a:extLst>
          </p:cNvPr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3968" y="3448667"/>
            <a:ext cx="1155125" cy="73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82;p32">
            <a:extLst>
              <a:ext uri="{FF2B5EF4-FFF2-40B4-BE49-F238E27FC236}">
                <a16:creationId xmlns:a16="http://schemas.microsoft.com/office/drawing/2014/main" id="{46FF4584-3FCC-24FE-661D-F248F0FA9C88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54643" y="4379231"/>
            <a:ext cx="1433800" cy="39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3;p32">
            <a:extLst>
              <a:ext uri="{FF2B5EF4-FFF2-40B4-BE49-F238E27FC236}">
                <a16:creationId xmlns:a16="http://schemas.microsoft.com/office/drawing/2014/main" id="{DF3750F6-B1F8-AC63-3F0D-D244689A2480}"/>
              </a:ext>
            </a:extLst>
          </p:cNvPr>
          <p:cNvPicPr preferRelativeResize="0"/>
          <p:nvPr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8808" y="4191834"/>
            <a:ext cx="1297910" cy="65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86;p32">
            <a:extLst>
              <a:ext uri="{FF2B5EF4-FFF2-40B4-BE49-F238E27FC236}">
                <a16:creationId xmlns:a16="http://schemas.microsoft.com/office/drawing/2014/main" id="{53CD6007-5F09-2FB7-C7C5-EA782C2D68CE}"/>
              </a:ext>
            </a:extLst>
          </p:cNvPr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8193" y="4331593"/>
            <a:ext cx="1660877" cy="491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7421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191F-D2A5-A9AB-9C75-E8C1503F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885D-FD3D-95A5-690C-4CA171F32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Implementación</a:t>
            </a:r>
            <a:r>
              <a:rPr lang="en-US" dirty="0"/>
              <a:t> del </a:t>
            </a:r>
            <a:r>
              <a:rPr lang="en-US" dirty="0" err="1"/>
              <a:t>acceso</a:t>
            </a:r>
            <a:r>
              <a:rPr lang="en-US" dirty="0"/>
              <a:t> </a:t>
            </a:r>
            <a:r>
              <a:rPr lang="en-US" dirty="0" err="1"/>
              <a:t>abierto</a:t>
            </a:r>
            <a:r>
              <a:rPr lang="en-US" dirty="0"/>
              <a:t> a </a:t>
            </a:r>
            <a:r>
              <a:rPr lang="en-US" dirty="0" err="1"/>
              <a:t>datos</a:t>
            </a:r>
            <a:r>
              <a:rPr lang="en-US" dirty="0"/>
              <a:t> de </a:t>
            </a:r>
            <a:r>
              <a:rPr lang="en-US" dirty="0" err="1"/>
              <a:t>investigación</a:t>
            </a:r>
            <a:r>
              <a:rPr lang="en-US" dirty="0"/>
              <a:t> y </a:t>
            </a:r>
            <a:r>
              <a:rPr lang="en-US" dirty="0" err="1"/>
              <a:t>publicaciones</a:t>
            </a:r>
            <a:endParaRPr lang="en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A346E-B41B-7C6F-09DE-D9A5731FF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691C4DF0-789F-7890-0369-C9B4A14B26F9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5" name="Google Shape;191;p33">
            <a:extLst>
              <a:ext uri="{FF2B5EF4-FFF2-40B4-BE49-F238E27FC236}">
                <a16:creationId xmlns:a16="http://schemas.microsoft.com/office/drawing/2014/main" id="{67B69B97-A436-6069-A1F9-DD22974017E8}"/>
              </a:ext>
            </a:extLst>
          </p:cNvPr>
          <p:cNvSpPr txBox="1">
            <a:spLocks/>
          </p:cNvSpPr>
          <p:nvPr/>
        </p:nvSpPr>
        <p:spPr>
          <a:xfrm>
            <a:off x="1145938" y="1172319"/>
            <a:ext cx="78867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7F3E"/>
              </a:buClr>
              <a:buSzPts val="1800"/>
              <a:buFont typeface="Montserrat SemiBold"/>
              <a:buNone/>
              <a:defRPr sz="2500" b="1" i="1" u="none" strike="noStrike" cap="none">
                <a:solidFill>
                  <a:srgbClr val="5A7F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6" name="Google Shape;192;p33">
            <a:extLst>
              <a:ext uri="{FF2B5EF4-FFF2-40B4-BE49-F238E27FC236}">
                <a16:creationId xmlns:a16="http://schemas.microsoft.com/office/drawing/2014/main" id="{E4F3840C-F8A8-84EB-D6BF-BCF662795508}"/>
              </a:ext>
            </a:extLst>
          </p:cNvPr>
          <p:cNvSpPr txBox="1"/>
          <p:nvPr/>
        </p:nvSpPr>
        <p:spPr>
          <a:xfrm>
            <a:off x="1145938" y="1948528"/>
            <a:ext cx="14865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Proyectos y programas del IAI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193;p33">
            <a:extLst>
              <a:ext uri="{FF2B5EF4-FFF2-40B4-BE49-F238E27FC236}">
                <a16:creationId xmlns:a16="http://schemas.microsoft.com/office/drawing/2014/main" id="{1CAB5E98-B701-DCAE-0A26-622928E98175}"/>
              </a:ext>
            </a:extLst>
          </p:cNvPr>
          <p:cNvSpPr txBox="1"/>
          <p:nvPr/>
        </p:nvSpPr>
        <p:spPr>
          <a:xfrm>
            <a:off x="3978245" y="1986882"/>
            <a:ext cx="2117755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Ciencia </a:t>
            </a:r>
            <a:r>
              <a:rPr lang="es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abierta del IAI </a:t>
            </a:r>
            <a:r>
              <a:rPr lang="es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infraestructura</a:t>
            </a:r>
            <a:r>
              <a:rPr lang="es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 </a:t>
            </a:r>
            <a:r>
              <a:rPr lang="es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gestión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94;p33">
            <a:extLst>
              <a:ext uri="{FF2B5EF4-FFF2-40B4-BE49-F238E27FC236}">
                <a16:creationId xmlns:a16="http://schemas.microsoft.com/office/drawing/2014/main" id="{5340950F-DF3D-140D-5342-0967AE2CAAFE}"/>
              </a:ext>
            </a:extLst>
          </p:cNvPr>
          <p:cNvSpPr txBox="1"/>
          <p:nvPr/>
        </p:nvSpPr>
        <p:spPr>
          <a:xfrm>
            <a:off x="7052938" y="1838806"/>
            <a:ext cx="2397676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Datos e información- usuarios finales en los países 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195;p33">
            <a:extLst>
              <a:ext uri="{FF2B5EF4-FFF2-40B4-BE49-F238E27FC236}">
                <a16:creationId xmlns:a16="http://schemas.microsoft.com/office/drawing/2014/main" id="{E3A4403C-E791-3878-1F51-CF9543A5E2D5}"/>
              </a:ext>
            </a:extLst>
          </p:cNvPr>
          <p:cNvSpPr/>
          <p:nvPr/>
        </p:nvSpPr>
        <p:spPr>
          <a:xfrm>
            <a:off x="1165888" y="2963078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Producción de datos de investigación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196;p33">
            <a:extLst>
              <a:ext uri="{FF2B5EF4-FFF2-40B4-BE49-F238E27FC236}">
                <a16:creationId xmlns:a16="http://schemas.microsoft.com/office/drawing/2014/main" id="{0192DD40-475F-AE59-7E88-D5734D2C59C2}"/>
              </a:ext>
            </a:extLst>
          </p:cNvPr>
          <p:cNvSpPr/>
          <p:nvPr/>
        </p:nvSpPr>
        <p:spPr>
          <a:xfrm>
            <a:off x="1165888" y="4358103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Montserrat"/>
                <a:ea typeface="Montserrat"/>
                <a:cs typeface="Montserrat"/>
                <a:sym typeface="Montserrat"/>
              </a:rPr>
              <a:t>Publicación de resultados de investigación y recomendaciones de políticas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197;p33">
            <a:extLst>
              <a:ext uri="{FF2B5EF4-FFF2-40B4-BE49-F238E27FC236}">
                <a16:creationId xmlns:a16="http://schemas.microsoft.com/office/drawing/2014/main" id="{AAB571E1-7008-BF2A-6D43-31C1F432F19F}"/>
              </a:ext>
            </a:extLst>
          </p:cNvPr>
          <p:cNvSpPr/>
          <p:nvPr/>
        </p:nvSpPr>
        <p:spPr>
          <a:xfrm>
            <a:off x="3978245" y="2963078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Montserrat"/>
                <a:ea typeface="Montserrat"/>
                <a:cs typeface="Montserrat"/>
                <a:sym typeface="Montserrat"/>
              </a:rPr>
              <a:t>Colecciones temáticas de bases de datos en Harvard Dataverse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Google Shape;198;p33">
            <a:extLst>
              <a:ext uri="{FF2B5EF4-FFF2-40B4-BE49-F238E27FC236}">
                <a16:creationId xmlns:a16="http://schemas.microsoft.com/office/drawing/2014/main" id="{F8077547-4664-CEAB-BFA3-DB8098DB21D1}"/>
              </a:ext>
            </a:extLst>
          </p:cNvPr>
          <p:cNvSpPr/>
          <p:nvPr/>
        </p:nvSpPr>
        <p:spPr>
          <a:xfrm>
            <a:off x="3978245" y="4358103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latin typeface="Montserrat"/>
                <a:ea typeface="Montserrat"/>
                <a:cs typeface="Montserrat"/>
                <a:sym typeface="Montserrat"/>
              </a:rPr>
              <a:t>Repositorio de artículos e informes en el sitio web del IAI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199;p33">
            <a:extLst>
              <a:ext uri="{FF2B5EF4-FFF2-40B4-BE49-F238E27FC236}">
                <a16:creationId xmlns:a16="http://schemas.microsoft.com/office/drawing/2014/main" id="{D3ECE088-2152-E92B-DD43-E3A7B7E356BB}"/>
              </a:ext>
            </a:extLst>
          </p:cNvPr>
          <p:cNvSpPr/>
          <p:nvPr/>
        </p:nvSpPr>
        <p:spPr>
          <a:xfrm>
            <a:off x="7131474" y="2963078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Los tomadores de decisiones públicos y privados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200;p33">
            <a:extLst>
              <a:ext uri="{FF2B5EF4-FFF2-40B4-BE49-F238E27FC236}">
                <a16:creationId xmlns:a16="http://schemas.microsoft.com/office/drawing/2014/main" id="{17DB83D2-4A84-65CB-2636-F58B397F3FBD}"/>
              </a:ext>
            </a:extLst>
          </p:cNvPr>
          <p:cNvSpPr/>
          <p:nvPr/>
        </p:nvSpPr>
        <p:spPr>
          <a:xfrm>
            <a:off x="7131474" y="4358103"/>
            <a:ext cx="1640100" cy="87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latin typeface="Montserrat"/>
                <a:ea typeface="Montserrat"/>
                <a:cs typeface="Montserrat"/>
                <a:sym typeface="Montserrat"/>
              </a:rPr>
              <a:t>Comunidad científico-política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" name="Google Shape;201;p33">
            <a:extLst>
              <a:ext uri="{FF2B5EF4-FFF2-40B4-BE49-F238E27FC236}">
                <a16:creationId xmlns:a16="http://schemas.microsoft.com/office/drawing/2014/main" id="{B3937CF7-19E5-5955-4D80-2EE0CEECC306}"/>
              </a:ext>
            </a:extLst>
          </p:cNvPr>
          <p:cNvCxnSpPr>
            <a:endCxn id="10" idx="0"/>
          </p:cNvCxnSpPr>
          <p:nvPr/>
        </p:nvCxnSpPr>
        <p:spPr>
          <a:xfrm>
            <a:off x="1985938" y="3840303"/>
            <a:ext cx="0" cy="51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202;p33">
            <a:extLst>
              <a:ext uri="{FF2B5EF4-FFF2-40B4-BE49-F238E27FC236}">
                <a16:creationId xmlns:a16="http://schemas.microsoft.com/office/drawing/2014/main" id="{1985C22F-30AD-C9F4-0366-8BDA142AA891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2805988" y="3401678"/>
            <a:ext cx="117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" name="Google Shape;203;p33">
            <a:extLst>
              <a:ext uri="{FF2B5EF4-FFF2-40B4-BE49-F238E27FC236}">
                <a16:creationId xmlns:a16="http://schemas.microsoft.com/office/drawing/2014/main" id="{2840C1C7-12CB-A2E4-F977-58D40EF44E0C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2805988" y="4796703"/>
            <a:ext cx="117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204;p33">
            <a:extLst>
              <a:ext uri="{FF2B5EF4-FFF2-40B4-BE49-F238E27FC236}">
                <a16:creationId xmlns:a16="http://schemas.microsoft.com/office/drawing/2014/main" id="{1021F7F4-00BD-313D-6386-A410D690E842}"/>
              </a:ext>
            </a:extLst>
          </p:cNvPr>
          <p:cNvCxnSpPr>
            <a:stCxn id="13" idx="1"/>
            <a:endCxn id="11" idx="3"/>
          </p:cNvCxnSpPr>
          <p:nvPr/>
        </p:nvCxnSpPr>
        <p:spPr>
          <a:xfrm rot="10800000">
            <a:off x="5618274" y="3401678"/>
            <a:ext cx="151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205;p33">
            <a:extLst>
              <a:ext uri="{FF2B5EF4-FFF2-40B4-BE49-F238E27FC236}">
                <a16:creationId xmlns:a16="http://schemas.microsoft.com/office/drawing/2014/main" id="{CB605445-603B-3D08-734A-1ACC02FD4848}"/>
              </a:ext>
            </a:extLst>
          </p:cNvPr>
          <p:cNvCxnSpPr>
            <a:stCxn id="13" idx="1"/>
            <a:endCxn id="12" idx="3"/>
          </p:cNvCxnSpPr>
          <p:nvPr/>
        </p:nvCxnSpPr>
        <p:spPr>
          <a:xfrm flipH="1">
            <a:off x="5618274" y="3401678"/>
            <a:ext cx="1513200" cy="139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Google Shape;206;p33">
            <a:extLst>
              <a:ext uri="{FF2B5EF4-FFF2-40B4-BE49-F238E27FC236}">
                <a16:creationId xmlns:a16="http://schemas.microsoft.com/office/drawing/2014/main" id="{CDD58CDA-BBE5-B4CE-B819-A57A1BCC7806}"/>
              </a:ext>
            </a:extLst>
          </p:cNvPr>
          <p:cNvCxnSpPr>
            <a:stCxn id="14" idx="1"/>
            <a:endCxn id="11" idx="3"/>
          </p:cNvCxnSpPr>
          <p:nvPr/>
        </p:nvCxnSpPr>
        <p:spPr>
          <a:xfrm rot="10800000">
            <a:off x="5618274" y="3401703"/>
            <a:ext cx="1513200" cy="139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07;p33">
            <a:extLst>
              <a:ext uri="{FF2B5EF4-FFF2-40B4-BE49-F238E27FC236}">
                <a16:creationId xmlns:a16="http://schemas.microsoft.com/office/drawing/2014/main" id="{F69586CB-2767-A0E8-6CFB-0F0D37B1DD55}"/>
              </a:ext>
            </a:extLst>
          </p:cNvPr>
          <p:cNvCxnSpPr>
            <a:stCxn id="14" idx="1"/>
            <a:endCxn id="12" idx="3"/>
          </p:cNvCxnSpPr>
          <p:nvPr/>
        </p:nvCxnSpPr>
        <p:spPr>
          <a:xfrm rot="10800000">
            <a:off x="5618274" y="4796703"/>
            <a:ext cx="1513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208;p33">
            <a:extLst>
              <a:ext uri="{FF2B5EF4-FFF2-40B4-BE49-F238E27FC236}">
                <a16:creationId xmlns:a16="http://schemas.microsoft.com/office/drawing/2014/main" id="{CAFD9263-A1C6-3AB4-754B-675DF69D944A}"/>
              </a:ext>
            </a:extLst>
          </p:cNvPr>
          <p:cNvSpPr/>
          <p:nvPr/>
        </p:nvSpPr>
        <p:spPr>
          <a:xfrm>
            <a:off x="5764438" y="3599828"/>
            <a:ext cx="1288500" cy="998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Montserrat"/>
                <a:ea typeface="Montserrat"/>
                <a:cs typeface="Montserrat"/>
                <a:sym typeface="Montserrat"/>
              </a:rPr>
              <a:t>ACCESO ABIERTO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72075A6-9F58-1CFC-60FC-5160CB6FE805}"/>
              </a:ext>
            </a:extLst>
          </p:cNvPr>
          <p:cNvSpPr/>
          <p:nvPr/>
        </p:nvSpPr>
        <p:spPr>
          <a:xfrm>
            <a:off x="6734309" y="1671316"/>
            <a:ext cx="2716305" cy="12244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185294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BAB5D-773F-87C5-2B15-CD73DC19B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C8C49-7527-27DD-7A72-C1815492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Agregación</a:t>
            </a:r>
            <a:r>
              <a:rPr lang="en-US" dirty="0"/>
              <a:t> de </a:t>
            </a:r>
            <a:r>
              <a:rPr lang="en-US" dirty="0" err="1"/>
              <a:t>publicaciones</a:t>
            </a:r>
            <a:r>
              <a:rPr lang="en-US" dirty="0"/>
              <a:t> de </a:t>
            </a:r>
            <a:r>
              <a:rPr lang="en-US" dirty="0" err="1"/>
              <a:t>acceso</a:t>
            </a:r>
            <a:r>
              <a:rPr lang="en-US" dirty="0"/>
              <a:t> </a:t>
            </a:r>
            <a:r>
              <a:rPr lang="en-US" dirty="0" err="1"/>
              <a:t>abierto</a:t>
            </a:r>
            <a:r>
              <a:rPr lang="en-US" dirty="0"/>
              <a:t> a </a:t>
            </a:r>
            <a:r>
              <a:rPr lang="en-US" dirty="0" err="1"/>
              <a:t>repositorios</a:t>
            </a:r>
            <a:r>
              <a:rPr lang="en-US" dirty="0"/>
              <a:t> </a:t>
            </a:r>
            <a:r>
              <a:rPr lang="en-US" dirty="0" err="1"/>
              <a:t>regionales</a:t>
            </a:r>
            <a:endParaRPr lang="en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E5203-E116-4FAD-A791-4807C00E2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8B9DA134-C6A5-D77D-9DF2-CEE7115F1BC6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sp>
        <p:nvSpPr>
          <p:cNvPr id="6" name="Google Shape;214;p34">
            <a:extLst>
              <a:ext uri="{FF2B5EF4-FFF2-40B4-BE49-F238E27FC236}">
                <a16:creationId xmlns:a16="http://schemas.microsoft.com/office/drawing/2014/main" id="{E924A7D6-AF69-8883-0C2D-8BBA88F52D7B}"/>
              </a:ext>
            </a:extLst>
          </p:cNvPr>
          <p:cNvSpPr/>
          <p:nvPr/>
        </p:nvSpPr>
        <p:spPr>
          <a:xfrm>
            <a:off x="4429456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1" dirty="0" err="1">
                <a:latin typeface="Montserrat"/>
                <a:ea typeface="Montserrat"/>
                <a:cs typeface="Montserrat"/>
                <a:sym typeface="Montserrat"/>
              </a:rPr>
              <a:t>Repositorio </a:t>
            </a:r>
            <a:r>
              <a:rPr lang="es" sz="1000" b="1" dirty="0">
                <a:latin typeface="Montserrat"/>
                <a:ea typeface="Montserrat"/>
                <a:cs typeface="Montserrat"/>
                <a:sym typeface="Montserrat"/>
              </a:rPr>
              <a:t>del IAI </a:t>
            </a:r>
            <a:r>
              <a:rPr lang="es" sz="1000" b="1" dirty="0" err="1">
                <a:latin typeface="Montserrat"/>
                <a:ea typeface="Montserrat"/>
                <a:cs typeface="Montserrat"/>
                <a:sym typeface="Montserrat"/>
              </a:rPr>
              <a:t>de acceso </a:t>
            </a:r>
            <a:r>
              <a:rPr lang="es" sz="1000" b="1" dirty="0">
                <a:latin typeface="Montserrat"/>
                <a:ea typeface="Montserrat"/>
                <a:cs typeface="Montserrat"/>
                <a:sym typeface="Montserrat"/>
              </a:rPr>
              <a:t>abierto </a:t>
            </a:r>
            <a:r>
              <a:rPr lang="es" sz="1000" b="1" dirty="0" err="1">
                <a:latin typeface="Montserrat"/>
                <a:ea typeface="Montserrat"/>
                <a:cs typeface="Montserrat"/>
                <a:sym typeface="Montserrat"/>
              </a:rPr>
              <a:t>publicaciones</a:t>
            </a:r>
            <a:endParaRPr sz="1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215;p34">
            <a:extLst>
              <a:ext uri="{FF2B5EF4-FFF2-40B4-BE49-F238E27FC236}">
                <a16:creationId xmlns:a16="http://schemas.microsoft.com/office/drawing/2014/main" id="{B830F3EA-7B51-3AE5-1749-6B8A47FAECF3}"/>
              </a:ext>
            </a:extLst>
          </p:cNvPr>
          <p:cNvSpPr/>
          <p:nvPr/>
        </p:nvSpPr>
        <p:spPr>
          <a:xfrm>
            <a:off x="4997457" y="3114145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 err="1">
                <a:latin typeface="Montserrat"/>
                <a:ea typeface="Montserrat"/>
                <a:cs typeface="Montserrat"/>
                <a:sym typeface="Montserrat"/>
              </a:rPr>
              <a:t>SENACyT</a:t>
            </a:r>
            <a:r>
              <a:rPr lang="es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100" dirty="0" err="1">
                <a:latin typeface="Montserrat"/>
                <a:ea typeface="Montserrat"/>
                <a:cs typeface="Montserrat"/>
                <a:sym typeface="Montserrat"/>
              </a:rPr>
              <a:t>repositorio</a:t>
            </a:r>
            <a:r>
              <a:rPr lang="es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100" dirty="0" err="1">
                <a:latin typeface="Montserrat"/>
                <a:ea typeface="Montserrat"/>
                <a:cs typeface="Montserrat"/>
                <a:sym typeface="Montserrat"/>
              </a:rPr>
              <a:t>de</a:t>
            </a:r>
            <a:r>
              <a:rPr lang="es" sz="11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100" dirty="0" err="1">
                <a:latin typeface="Montserrat"/>
                <a:ea typeface="Montserrat"/>
                <a:cs typeface="Montserrat"/>
                <a:sym typeface="Montserrat"/>
              </a:rPr>
              <a:t>ambiental</a:t>
            </a:r>
            <a:r>
              <a:rPr lang="es" sz="1100" dirty="0">
                <a:latin typeface="Montserrat"/>
                <a:ea typeface="Montserrat"/>
                <a:cs typeface="Montserrat"/>
                <a:sym typeface="Montserrat"/>
              </a:rPr>
              <a:t> datos </a:t>
            </a:r>
            <a:endParaRPr sz="11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216;p34">
            <a:extLst>
              <a:ext uri="{FF2B5EF4-FFF2-40B4-BE49-F238E27FC236}">
                <a16:creationId xmlns:a16="http://schemas.microsoft.com/office/drawing/2014/main" id="{988654FF-061F-5941-5E43-EB5609FF7991}"/>
              </a:ext>
            </a:extLst>
          </p:cNvPr>
          <p:cNvSpPr/>
          <p:nvPr/>
        </p:nvSpPr>
        <p:spPr>
          <a:xfrm>
            <a:off x="4697010" y="4310145"/>
            <a:ext cx="1911000" cy="13842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latin typeface="Montserrat"/>
                <a:ea typeface="Montserrat"/>
                <a:cs typeface="Montserrat"/>
                <a:sym typeface="Montserrat"/>
              </a:rPr>
              <a:t>Repositorio La Referencia de publicaciones de acceso abierto para América Latina y el Caribe</a:t>
            </a:r>
            <a:endParaRPr sz="11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217;p34">
            <a:extLst>
              <a:ext uri="{FF2B5EF4-FFF2-40B4-BE49-F238E27FC236}">
                <a16:creationId xmlns:a16="http://schemas.microsoft.com/office/drawing/2014/main" id="{0AC2F4F6-FC7F-6874-ED70-9E29FCE9E8B8}"/>
              </a:ext>
            </a:extLst>
          </p:cNvPr>
          <p:cNvSpPr/>
          <p:nvPr/>
        </p:nvSpPr>
        <p:spPr>
          <a:xfrm>
            <a:off x="5845555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218;p34">
            <a:extLst>
              <a:ext uri="{FF2B5EF4-FFF2-40B4-BE49-F238E27FC236}">
                <a16:creationId xmlns:a16="http://schemas.microsoft.com/office/drawing/2014/main" id="{9493F5A3-CA17-AE5D-2C4E-00708B241C67}"/>
              </a:ext>
            </a:extLst>
          </p:cNvPr>
          <p:cNvSpPr/>
          <p:nvPr/>
        </p:nvSpPr>
        <p:spPr>
          <a:xfrm>
            <a:off x="3013358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219;p34">
            <a:extLst>
              <a:ext uri="{FF2B5EF4-FFF2-40B4-BE49-F238E27FC236}">
                <a16:creationId xmlns:a16="http://schemas.microsoft.com/office/drawing/2014/main" id="{3E06B52C-EE7C-1301-CCBD-119A17BCD3CD}"/>
              </a:ext>
            </a:extLst>
          </p:cNvPr>
          <p:cNvSpPr/>
          <p:nvPr/>
        </p:nvSpPr>
        <p:spPr>
          <a:xfrm>
            <a:off x="7261653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Google Shape;220;p34">
            <a:extLst>
              <a:ext uri="{FF2B5EF4-FFF2-40B4-BE49-F238E27FC236}">
                <a16:creationId xmlns:a16="http://schemas.microsoft.com/office/drawing/2014/main" id="{A8862CDC-1DDE-36C0-AF01-6C0744F42ACA}"/>
              </a:ext>
            </a:extLst>
          </p:cNvPr>
          <p:cNvSpPr/>
          <p:nvPr/>
        </p:nvSpPr>
        <p:spPr>
          <a:xfrm>
            <a:off x="1597260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221;p34">
            <a:extLst>
              <a:ext uri="{FF2B5EF4-FFF2-40B4-BE49-F238E27FC236}">
                <a16:creationId xmlns:a16="http://schemas.microsoft.com/office/drawing/2014/main" id="{974C3FA2-7095-F726-ED3C-889911339AD9}"/>
              </a:ext>
            </a:extLst>
          </p:cNvPr>
          <p:cNvSpPr/>
          <p:nvPr/>
        </p:nvSpPr>
        <p:spPr>
          <a:xfrm>
            <a:off x="2207735" y="3114745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222;p34">
            <a:extLst>
              <a:ext uri="{FF2B5EF4-FFF2-40B4-BE49-F238E27FC236}">
                <a16:creationId xmlns:a16="http://schemas.microsoft.com/office/drawing/2014/main" id="{C7438F55-C72B-1E03-D545-4987C9EFEC30}"/>
              </a:ext>
            </a:extLst>
          </p:cNvPr>
          <p:cNvSpPr/>
          <p:nvPr/>
        </p:nvSpPr>
        <p:spPr>
          <a:xfrm>
            <a:off x="7909154" y="3114145"/>
            <a:ext cx="1310100" cy="10776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" name="Google Shape;223;p34">
            <a:extLst>
              <a:ext uri="{FF2B5EF4-FFF2-40B4-BE49-F238E27FC236}">
                <a16:creationId xmlns:a16="http://schemas.microsoft.com/office/drawing/2014/main" id="{4E41D993-26E8-09F2-B8C6-F299C8958513}"/>
              </a:ext>
            </a:extLst>
          </p:cNvPr>
          <p:cNvCxnSpPr>
            <a:endCxn id="13" idx="2"/>
          </p:cNvCxnSpPr>
          <p:nvPr/>
        </p:nvCxnSpPr>
        <p:spPr>
          <a:xfrm>
            <a:off x="1937735" y="2933545"/>
            <a:ext cx="270000" cy="72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" name="Google Shape;224;p34">
            <a:extLst>
              <a:ext uri="{FF2B5EF4-FFF2-40B4-BE49-F238E27FC236}">
                <a16:creationId xmlns:a16="http://schemas.microsoft.com/office/drawing/2014/main" id="{70EE767F-9796-B801-E7BB-17DB84657EA4}"/>
              </a:ext>
            </a:extLst>
          </p:cNvPr>
          <p:cNvCxnSpPr>
            <a:endCxn id="13" idx="4"/>
          </p:cNvCxnSpPr>
          <p:nvPr/>
        </p:nvCxnSpPr>
        <p:spPr>
          <a:xfrm flipH="1">
            <a:off x="3517835" y="2902345"/>
            <a:ext cx="409500" cy="75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225;p34">
            <a:extLst>
              <a:ext uri="{FF2B5EF4-FFF2-40B4-BE49-F238E27FC236}">
                <a16:creationId xmlns:a16="http://schemas.microsoft.com/office/drawing/2014/main" id="{833BEC76-22F0-71A0-C74C-3BC157A281C5}"/>
              </a:ext>
            </a:extLst>
          </p:cNvPr>
          <p:cNvSpPr/>
          <p:nvPr/>
        </p:nvSpPr>
        <p:spPr>
          <a:xfrm>
            <a:off x="8774653" y="1856370"/>
            <a:ext cx="1150500" cy="1076400"/>
          </a:xfrm>
          <a:prstGeom prst="ca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" name="Google Shape;226;p34">
            <a:extLst>
              <a:ext uri="{FF2B5EF4-FFF2-40B4-BE49-F238E27FC236}">
                <a16:creationId xmlns:a16="http://schemas.microsoft.com/office/drawing/2014/main" id="{41F359DA-26F9-BD70-2FA0-B1F5B58E5EB6}"/>
              </a:ext>
            </a:extLst>
          </p:cNvPr>
          <p:cNvCxnSpPr>
            <a:endCxn id="14" idx="2"/>
          </p:cNvCxnSpPr>
          <p:nvPr/>
        </p:nvCxnSpPr>
        <p:spPr>
          <a:xfrm>
            <a:off x="7490354" y="2902345"/>
            <a:ext cx="418800" cy="75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227;p34">
            <a:extLst>
              <a:ext uri="{FF2B5EF4-FFF2-40B4-BE49-F238E27FC236}">
                <a16:creationId xmlns:a16="http://schemas.microsoft.com/office/drawing/2014/main" id="{789BDCDE-9A5D-8F2C-7C76-FB767FA241E8}"/>
              </a:ext>
            </a:extLst>
          </p:cNvPr>
          <p:cNvCxnSpPr>
            <a:endCxn id="14" idx="4"/>
          </p:cNvCxnSpPr>
          <p:nvPr/>
        </p:nvCxnSpPr>
        <p:spPr>
          <a:xfrm flipH="1">
            <a:off x="9219254" y="2910145"/>
            <a:ext cx="457500" cy="74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" name="Google Shape;228;p34">
            <a:extLst>
              <a:ext uri="{FF2B5EF4-FFF2-40B4-BE49-F238E27FC236}">
                <a16:creationId xmlns:a16="http://schemas.microsoft.com/office/drawing/2014/main" id="{06F958A5-69BF-1B0E-970D-18CE8EF8BD0D}"/>
              </a:ext>
            </a:extLst>
          </p:cNvPr>
          <p:cNvCxnSpPr>
            <a:endCxn id="7" idx="2"/>
          </p:cNvCxnSpPr>
          <p:nvPr/>
        </p:nvCxnSpPr>
        <p:spPr>
          <a:xfrm>
            <a:off x="4564557" y="2878645"/>
            <a:ext cx="432900" cy="77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" name="Google Shape;229;p34">
            <a:extLst>
              <a:ext uri="{FF2B5EF4-FFF2-40B4-BE49-F238E27FC236}">
                <a16:creationId xmlns:a16="http://schemas.microsoft.com/office/drawing/2014/main" id="{201E3B21-E22E-6BA2-B363-3572BA483BDD}"/>
              </a:ext>
            </a:extLst>
          </p:cNvPr>
          <p:cNvCxnSpPr>
            <a:endCxn id="7" idx="4"/>
          </p:cNvCxnSpPr>
          <p:nvPr/>
        </p:nvCxnSpPr>
        <p:spPr>
          <a:xfrm flipH="1">
            <a:off x="6307557" y="2925745"/>
            <a:ext cx="419700" cy="72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" name="Google Shape;230;p34">
            <a:extLst>
              <a:ext uri="{FF2B5EF4-FFF2-40B4-BE49-F238E27FC236}">
                <a16:creationId xmlns:a16="http://schemas.microsoft.com/office/drawing/2014/main" id="{0559554E-71E2-440E-96FC-F0DA80F2DB58}"/>
              </a:ext>
            </a:extLst>
          </p:cNvPr>
          <p:cNvCxnSpPr>
            <a:stCxn id="13" idx="3"/>
            <a:endCxn id="8" idx="2"/>
          </p:cNvCxnSpPr>
          <p:nvPr/>
        </p:nvCxnSpPr>
        <p:spPr>
          <a:xfrm>
            <a:off x="2862785" y="4192345"/>
            <a:ext cx="1834200" cy="810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" name="Google Shape;231;p34">
            <a:extLst>
              <a:ext uri="{FF2B5EF4-FFF2-40B4-BE49-F238E27FC236}">
                <a16:creationId xmlns:a16="http://schemas.microsoft.com/office/drawing/2014/main" id="{24ADA990-F033-1F0F-4CE4-1E4E08F31F7A}"/>
              </a:ext>
            </a:extLst>
          </p:cNvPr>
          <p:cNvCxnSpPr>
            <a:stCxn id="14" idx="3"/>
            <a:endCxn id="8" idx="4"/>
          </p:cNvCxnSpPr>
          <p:nvPr/>
        </p:nvCxnSpPr>
        <p:spPr>
          <a:xfrm flipH="1">
            <a:off x="6607904" y="4191745"/>
            <a:ext cx="1956300" cy="81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" name="Google Shape;232;p34">
            <a:extLst>
              <a:ext uri="{FF2B5EF4-FFF2-40B4-BE49-F238E27FC236}">
                <a16:creationId xmlns:a16="http://schemas.microsoft.com/office/drawing/2014/main" id="{E6E2D34F-44E9-040C-E9E9-2A0B2FD9377D}"/>
              </a:ext>
            </a:extLst>
          </p:cNvPr>
          <p:cNvCxnSpPr>
            <a:endCxn id="8" idx="0"/>
          </p:cNvCxnSpPr>
          <p:nvPr/>
        </p:nvCxnSpPr>
        <p:spPr>
          <a:xfrm>
            <a:off x="5652510" y="4191795"/>
            <a:ext cx="0" cy="46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5" name="Google Shape;173;p32">
            <a:extLst>
              <a:ext uri="{FF2B5EF4-FFF2-40B4-BE49-F238E27FC236}">
                <a16:creationId xmlns:a16="http://schemas.microsoft.com/office/drawing/2014/main" id="{2C5C9C5E-134E-F289-F1E2-0836063C05BC}"/>
              </a:ext>
            </a:extLst>
          </p:cNvPr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305" y="4656195"/>
            <a:ext cx="2512072" cy="720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96E998-EE40-B65E-CBCC-29A871425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354" y="4583545"/>
            <a:ext cx="29591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77493-0F72-AD82-13DB-D11B8B66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F4E48-4500-C518-AD7D-E674CF5A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La ciencia del clima al servicio de la región</a:t>
            </a:r>
            <a:endParaRPr lang="en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A7698-AC65-2E75-F02A-3B25F2DD9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EB8023B4-2C6E-F1EA-9BE2-FCF888ACBBB8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ED499F-29A9-0FBD-56A6-B17015E38B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593" y="1761725"/>
            <a:ext cx="5560266" cy="33260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A29666-8EA6-B9D7-9652-01D7CF39CD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859" y="2326501"/>
            <a:ext cx="5201633" cy="18349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BA3992-CD5C-69C3-9A76-CAE98ED2F47A}"/>
              </a:ext>
            </a:extLst>
          </p:cNvPr>
          <p:cNvSpPr txBox="1"/>
          <p:nvPr/>
        </p:nvSpPr>
        <p:spPr>
          <a:xfrm>
            <a:off x="1831829" y="5087776"/>
            <a:ext cx="2948068" cy="346249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es" sz="1800" b="1" dirty="0">
                <a:solidFill>
                  <a:schemeClr val="accent6">
                    <a:lumMod val="75000"/>
                  </a:schemeClr>
                </a:solidFill>
                <a:latin typeface="Montserrat"/>
              </a:rPr>
              <a:t>&gt; 3.000 </a:t>
            </a:r>
            <a:r>
              <a:rPr lang="es" sz="1800" b="1" dirty="0" err="1">
                <a:solidFill>
                  <a:schemeClr val="accent6">
                    <a:lumMod val="75000"/>
                  </a:schemeClr>
                </a:solidFill>
                <a:latin typeface="Montserrat"/>
              </a:rPr>
              <a:t>inscritos</a:t>
            </a:r>
            <a:endParaRPr lang="en-US" sz="1800" b="1" dirty="0">
              <a:solidFill>
                <a:schemeClr val="accent6">
                  <a:lumMod val="75000"/>
                </a:schemeClr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2664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2B867-F91B-7515-CBB5-320DA3A8B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7A2A-028F-B139-A620-5B5774A3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" dirty="0"/>
              <a:t>Amplificando la voz de ALC sobre la gobernanza de las técnicas climáticas emergentes</a:t>
            </a:r>
            <a:endParaRPr lang="en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7CD9F-A2A6-FE40-4138-05EF7BA91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DEB155FE-C841-E7A0-C9AF-67595C24CE6E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A4978D5-75D0-46D4-6960-A66F8DAA17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052" y="3079700"/>
            <a:ext cx="3425400" cy="816124"/>
          </a:xfrm>
          <a:prstGeom prst="rect">
            <a:avLst/>
          </a:prstGeom>
        </p:spPr>
      </p:pic>
      <p:pic>
        <p:nvPicPr>
          <p:cNvPr id="6" name="Picture 5" descr="A blue and green circle with black text&#10;&#10;AI-generated content may be incorrect.">
            <a:extLst>
              <a:ext uri="{FF2B5EF4-FFF2-40B4-BE49-F238E27FC236}">
                <a16:creationId xmlns:a16="http://schemas.microsoft.com/office/drawing/2014/main" id="{72048E11-84B6-C772-AC8C-7973AB6599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0194" y="1618797"/>
            <a:ext cx="1464103" cy="14701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B38C7D-7655-9002-708D-E8790AF132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1256" y="1907022"/>
            <a:ext cx="3665550" cy="3010339"/>
          </a:xfrm>
          <a:prstGeom prst="rect">
            <a:avLst/>
          </a:prstGeom>
        </p:spPr>
      </p:pic>
      <p:pic>
        <p:nvPicPr>
          <p:cNvPr id="8" name="Picture 7" descr="Archivo:Ideam (Colombia) logo.png - Wikipedia, la ...">
            <a:extLst>
              <a:ext uri="{FF2B5EF4-FFF2-40B4-BE49-F238E27FC236}">
                <a16:creationId xmlns:a16="http://schemas.microsoft.com/office/drawing/2014/main" id="{FBFCAAB1-80C6-AFFD-BE1E-CFDE62137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594" y="4088466"/>
            <a:ext cx="1373981" cy="13287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63D17A-3B4D-7023-7DE6-66DC62536A2C}"/>
              </a:ext>
            </a:extLst>
          </p:cNvPr>
          <p:cNvSpPr txBox="1"/>
          <p:nvPr/>
        </p:nvSpPr>
        <p:spPr>
          <a:xfrm>
            <a:off x="838200" y="4984345"/>
            <a:ext cx="4108466" cy="300082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es" sz="1500" b="1" dirty="0">
                <a:solidFill>
                  <a:schemeClr val="accent6">
                    <a:lumMod val="75000"/>
                  </a:schemeClr>
                </a:solidFill>
                <a:latin typeface="Montserrat"/>
              </a:rPr>
              <a:t>Participación de 13 Partes</a:t>
            </a:r>
          </a:p>
        </p:txBody>
      </p:sp>
    </p:spTree>
    <p:extLst>
      <p:ext uri="{BB962C8B-B14F-4D97-AF65-F5344CB8AC3E}">
        <p14:creationId xmlns:p14="http://schemas.microsoft.com/office/powerpoint/2010/main" val="3736467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A03F-CF92-D6E8-99D1-AFA2217CF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6991-C5AD-9A20-B7F1-F978ED8B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Ciencia para una mejor toma de decisiones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7ECD8-90E5-6100-8470-DDD3A8920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Google Shape;73;p2">
            <a:extLst>
              <a:ext uri="{FF2B5EF4-FFF2-40B4-BE49-F238E27FC236}">
                <a16:creationId xmlns:a16="http://schemas.microsoft.com/office/drawing/2014/main" id="{A950EDF3-3D1C-8A25-954F-800985AF041B}"/>
              </a:ext>
            </a:extLst>
          </p:cNvPr>
          <p:cNvSpPr txBox="1">
            <a:spLocks/>
          </p:cNvSpPr>
          <p:nvPr/>
        </p:nvSpPr>
        <p:spPr>
          <a:xfrm>
            <a:off x="1286305" y="6216719"/>
            <a:ext cx="1344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9 - </a:t>
            </a:r>
            <a:r>
              <a:rPr lang="en-US" sz="1100" dirty="0" err="1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marzo</a:t>
            </a:r>
            <a:r>
              <a:rPr lang="en-US" sz="1100" dirty="0">
                <a:solidFill>
                  <a:srgbClr val="5A7F3E"/>
                </a:solidFill>
                <a:latin typeface="Montserrat"/>
                <a:ea typeface="Montserrat"/>
                <a:cs typeface="Montserrat"/>
                <a:sym typeface="Montserrat"/>
              </a:rPr>
              <a:t> - 2026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A7B99C-812F-E303-88A8-1ACF1AE8F4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1469" y="1500824"/>
            <a:ext cx="5463540" cy="4206240"/>
          </a:xfrm>
          <a:prstGeom prst="rect">
            <a:avLst/>
          </a:prstGeom>
        </p:spPr>
      </p:pic>
      <p:pic>
        <p:nvPicPr>
          <p:cNvPr id="6" name="Picture 2" descr="Policy Briefs – Biodiversa +">
            <a:extLst>
              <a:ext uri="{FF2B5EF4-FFF2-40B4-BE49-F238E27FC236}">
                <a16:creationId xmlns:a16="http://schemas.microsoft.com/office/drawing/2014/main" id="{D4BAD632-B7AC-35E7-5A5D-F0724FF7A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46939">
            <a:off x="1583493" y="2509558"/>
            <a:ext cx="1079804" cy="1419941"/>
          </a:xfrm>
          <a:prstGeom prst="rect">
            <a:avLst/>
          </a:prstGeom>
          <a:noFill/>
          <a:effectLst>
            <a:glow rad="515914">
              <a:schemeClr val="bg1">
                <a:lumMod val="8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9FBE79-927C-DFB2-3529-43A49AA46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06504">
            <a:off x="8085808" y="2075746"/>
            <a:ext cx="1469831" cy="1904782"/>
          </a:xfrm>
          <a:prstGeom prst="rect">
            <a:avLst/>
          </a:prstGeom>
          <a:effectLst>
            <a:glow rad="533400">
              <a:schemeClr val="bg1">
                <a:lumMod val="85000"/>
              </a:schemeClr>
            </a:glow>
            <a:softEdge rad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F79AF7-3D18-2BCE-F8F2-4CF046A4B3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9402" y="4282620"/>
            <a:ext cx="1821676" cy="625145"/>
          </a:xfrm>
          <a:prstGeom prst="rect">
            <a:avLst/>
          </a:prstGeom>
          <a:effectLst>
            <a:glow rad="739759">
              <a:schemeClr val="bg1">
                <a:lumMod val="85000"/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0787604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IAI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316</Words>
  <Application>Microsoft Macintosh PowerPoint</Application>
  <PresentationFormat>Widescreen</PresentationFormat>
  <Paragraphs>69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Montserrat SemiBold</vt:lpstr>
      <vt:lpstr>Montserrat</vt:lpstr>
      <vt:lpstr>Arial</vt:lpstr>
      <vt:lpstr>Broadway</vt:lpstr>
      <vt:lpstr>Calibri</vt:lpstr>
      <vt:lpstr>Theme IAI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Asociaciones y redes</vt:lpstr>
      <vt:lpstr>Implementación del acceso abierto a datos de investigación y publicaciones</vt:lpstr>
      <vt:lpstr>Agregación de publicaciones de acceso abierto a repositorios regionales</vt:lpstr>
      <vt:lpstr>La ciencia del clima al servicio de la región</vt:lpstr>
      <vt:lpstr>Amplificando la voz de ALC sobre la gobernanza de las técnicas climáticas emergentes</vt:lpstr>
      <vt:lpstr>Ciencia para una mejor toma de decisiones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  </cp:lastModifiedBy>
  <cp:revision>11</cp:revision>
  <dcterms:created xsi:type="dcterms:W3CDTF">2021-09-15T02:17:59Z</dcterms:created>
  <dcterms:modified xsi:type="dcterms:W3CDTF">2026-03-11T02:05:11Z</dcterms:modified>
</cp:coreProperties>
</file>