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omments/modernComment_143_5B33DF96.xml" ContentType="application/vnd.ms-powerpoint.comments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332" r:id="rId5"/>
    <p:sldId id="331" r:id="rId6"/>
    <p:sldId id="330" r:id="rId7"/>
    <p:sldId id="329" r:id="rId8"/>
    <p:sldId id="328" r:id="rId9"/>
    <p:sldId id="327" r:id="rId10"/>
    <p:sldId id="326" r:id="rId11"/>
    <p:sldId id="325" r:id="rId12"/>
    <p:sldId id="324" r:id="rId13"/>
    <p:sldId id="323" r:id="rId14"/>
    <p:sldId id="322" r:id="rId15"/>
    <p:sldId id="32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2A26FD5-B0E5-9FB5-A9DD-9B374D9ACB21}" name="Claudia Alarcón" initials="CA" userId="S::claudia.alarcon@dir.iai.int::fe302c91-53f4-4796-bcb4-63935ee44768" providerId="AD"/>
  <p188:author id="{FCFA6BF9-74B0-FA2E-109A-9161B3545BCB}" name="Kim Portmess" initials="" userId="S::kim.portmess@dir.iai.int::73955d65-457e-4ec3-bd77-d839c51d471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55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comments/modernComment_143_5B33DF9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9AF2331-B66A-4A69-93DC-5F81F6DDE8BC}" authorId="{72A26FD5-B0E5-9FB5-A9DD-9B374D9ACB21}" created="2026-01-07T00:16:07.527" startDate="2026-01-07T00:16:07.527" dueDate="2026-01-07T00:16:07.527" assignedTo="{FCFA6BF9-74B0-FA2E-109A-9161B3545BCB}" title="@Kim Portmess could you include the image in EN?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530126230" sldId="323"/>
      <ac:picMk id="10" creationId="{50923359-BA8E-3E56-2109-5DB8623B679E}"/>
    </ac:deMkLst>
    <p188:txBody>
      <a:bodyPr/>
      <a:lstStyle/>
      <a:p>
        <a:r>
          <a:rPr lang="en-US"/>
          <a:t>[@Kim Portmess] could you include the image in EN?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6-01-07T00:16:07.527" id="{FC68B2CE-17C7-4694-B438-D3E6D0F00815}">
              <p228:atrbtn authorId="{72A26FD5-B0E5-9FB5-A9DD-9B374D9ACB21}"/>
              <p228:anchr>
                <p228:comment id="{C9AF2331-B66A-4A69-93DC-5F81F6DDE8BC}"/>
              </p228:anchr>
              <p228:add/>
            </p228:event>
            <p228:event time="2026-01-07T00:16:07.527" id="{128B3786-E17B-4DBB-9950-C24604E99C58}">
              <p228:atrbtn authorId="{72A26FD5-B0E5-9FB5-A9DD-9B374D9ACB21}"/>
              <p228:anchr>
                <p228:comment id="{C9AF2331-B66A-4A69-93DC-5F81F6DDE8BC}"/>
              </p228:anchr>
              <p228:asgn authorId="{FCFA6BF9-74B0-FA2E-109A-9161B3545BCB}"/>
            </p228:event>
            <p228:event time="2026-01-07T00:16:07.527" id="{2E94B27A-B552-49E1-B812-E7FD8AA33E7A}">
              <p228:atrbtn authorId="{72A26FD5-B0E5-9FB5-A9DD-9B374D9ACB21}"/>
              <p228:anchr>
                <p228:comment id="{C9AF2331-B66A-4A69-93DC-5F81F6DDE8BC}"/>
              </p228:anchr>
              <p228:title val="@Kim Portmess could you include the image in EN?"/>
            </p228:event>
            <p228:event time="2026-01-07T00:16:07.527" id="{C1B4B2FB-0261-4BDE-8F2C-FBBD41A34AA5}">
              <p228:atrbtn authorId="{72A26FD5-B0E5-9FB5-A9DD-9B374D9ACB21}"/>
              <p228:anchr>
                <p228:comment id="{C9AF2331-B66A-4A69-93DC-5F81F6DDE8BC}"/>
              </p228:anchr>
              <p228:date stDt="2026-01-07T00:16:07.527" endDt="2026-01-07T00:16:07.527"/>
            </p228:event>
          </p228:history>
        </p228:taskDetails>
      </p:ext>
    </p188:extLst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84D9EF-2190-4D10-A2DC-22901C44A850}" type="doc">
      <dgm:prSet loTypeId="urn:microsoft.com/office/officeart/2005/8/layout/equation2" loCatId="relationship" qsTypeId="urn:microsoft.com/office/officeart/2005/8/quickstyle/simple1" qsCatId="simple" csTypeId="urn:microsoft.com/office/officeart/2005/8/colors/accent3_4" csCatId="accent3" phldr="1"/>
      <dgm:spPr/>
    </dgm:pt>
    <dgm:pt modelId="{06E67A8F-9B2D-4B8E-821A-06EF36181312}">
      <dgm:prSet phldrT="[Texto]" phldr="0"/>
      <dgm:spPr/>
      <dgm:t>
        <a:bodyPr/>
        <a:lstStyle/>
        <a:p>
          <a:pPr algn="l"/>
          <a:r>
            <a:rPr lang="pt-BR"/>
            <a:t>SDC Science </a:t>
          </a:r>
          <a:r>
            <a:rPr lang="pt-BR" err="1"/>
            <a:t>Diplomacy</a:t>
          </a:r>
          <a:r>
            <a:rPr lang="pt-BR"/>
            <a:t> Workshop</a:t>
          </a:r>
        </a:p>
      </dgm:t>
    </dgm:pt>
    <dgm:pt modelId="{AC844600-2553-40C6-8D52-418BAFE2B2F7}" type="parTrans" cxnId="{29AE8CAB-7EF9-4B92-8FE3-E856FEB342A4}">
      <dgm:prSet/>
      <dgm:spPr/>
      <dgm:t>
        <a:bodyPr/>
        <a:lstStyle/>
        <a:p>
          <a:endParaRPr lang="en-US"/>
        </a:p>
      </dgm:t>
    </dgm:pt>
    <dgm:pt modelId="{178A1D35-1755-45FA-BA54-A49273AAE410}" type="sibTrans" cxnId="{29AE8CAB-7EF9-4B92-8FE3-E856FEB342A4}">
      <dgm:prSet/>
      <dgm:spPr/>
      <dgm:t>
        <a:bodyPr/>
        <a:lstStyle/>
        <a:p>
          <a:endParaRPr lang="pt-BR"/>
        </a:p>
      </dgm:t>
    </dgm:pt>
    <dgm:pt modelId="{5981A032-3EBD-4E35-BF7A-718E22BC4EFF}">
      <dgm:prSet phldrT="[Texto]" phldr="0"/>
      <dgm:spPr/>
      <dgm:t>
        <a:bodyPr/>
        <a:lstStyle/>
        <a:p>
          <a:pPr algn="l"/>
          <a:r>
            <a:rPr lang="pt-BR"/>
            <a:t>USP </a:t>
          </a:r>
          <a:r>
            <a:rPr lang="pt-BR" err="1"/>
            <a:t>School</a:t>
          </a:r>
          <a:r>
            <a:rPr lang="pt-BR"/>
            <a:t> </a:t>
          </a:r>
          <a:r>
            <a:rPr lang="pt-BR" err="1"/>
            <a:t>of</a:t>
          </a:r>
          <a:r>
            <a:rPr lang="pt-BR"/>
            <a:t> Science </a:t>
          </a:r>
          <a:r>
            <a:rPr lang="pt-BR" err="1"/>
            <a:t>Diplomacy</a:t>
          </a:r>
        </a:p>
      </dgm:t>
    </dgm:pt>
    <dgm:pt modelId="{973115A0-857F-4BB3-B91A-1682A37BE509}" type="parTrans" cxnId="{C708BF74-320D-44E1-A795-29E79EB39603}">
      <dgm:prSet/>
      <dgm:spPr/>
      <dgm:t>
        <a:bodyPr/>
        <a:lstStyle/>
        <a:p>
          <a:endParaRPr lang="en-US"/>
        </a:p>
      </dgm:t>
    </dgm:pt>
    <dgm:pt modelId="{B88677CD-94F5-4F16-A48F-338364BDB2C2}" type="sibTrans" cxnId="{C708BF74-320D-44E1-A795-29E79EB39603}">
      <dgm:prSet/>
      <dgm:spPr/>
      <dgm:t>
        <a:bodyPr/>
        <a:lstStyle/>
        <a:p>
          <a:endParaRPr lang="pt-BR"/>
        </a:p>
      </dgm:t>
    </dgm:pt>
    <dgm:pt modelId="{BAE829C4-DACC-4A87-8C59-1E5F6FF78DA9}">
      <dgm:prSet phldrT="[Texto]" phldr="0"/>
      <dgm:spPr/>
      <dgm:t>
        <a:bodyPr/>
        <a:lstStyle/>
        <a:p>
          <a:r>
            <a:rPr lang="pt-BR"/>
            <a:t>Science </a:t>
          </a:r>
          <a:r>
            <a:rPr lang="pt-BR" err="1"/>
            <a:t>Diplomacy</a:t>
          </a:r>
          <a:r>
            <a:rPr lang="pt-BR"/>
            <a:t> for </a:t>
          </a:r>
          <a:r>
            <a:rPr lang="pt-BR" err="1"/>
            <a:t>Sustainable</a:t>
          </a:r>
          <a:r>
            <a:rPr lang="pt-BR"/>
            <a:t> </a:t>
          </a:r>
          <a:r>
            <a:rPr lang="pt-BR" err="1"/>
            <a:t>Development</a:t>
          </a:r>
          <a:r>
            <a:rPr lang="pt-BR"/>
            <a:t> in </a:t>
          </a:r>
          <a:r>
            <a:rPr lang="pt-BR" err="1"/>
            <a:t>the</a:t>
          </a:r>
          <a:r>
            <a:rPr lang="pt-BR"/>
            <a:t> </a:t>
          </a:r>
          <a:r>
            <a:rPr lang="pt-BR" err="1"/>
            <a:t>Americas</a:t>
          </a:r>
        </a:p>
      </dgm:t>
    </dgm:pt>
    <dgm:pt modelId="{A3C39FD3-8100-40DA-A95D-7FC4A1FC8F86}" type="parTrans" cxnId="{619BA8F8-BF01-49A7-9402-DDCF3E858B05}">
      <dgm:prSet/>
      <dgm:spPr/>
      <dgm:t>
        <a:bodyPr/>
        <a:lstStyle/>
        <a:p>
          <a:endParaRPr lang="en-US"/>
        </a:p>
      </dgm:t>
    </dgm:pt>
    <dgm:pt modelId="{A2D38217-9E09-407B-9EAF-C1E695D18B87}" type="sibTrans" cxnId="{619BA8F8-BF01-49A7-9402-DDCF3E858B05}">
      <dgm:prSet/>
      <dgm:spPr/>
      <dgm:t>
        <a:bodyPr/>
        <a:lstStyle/>
        <a:p>
          <a:endParaRPr lang="en-US"/>
        </a:p>
      </dgm:t>
    </dgm:pt>
    <dgm:pt modelId="{8C68E0A3-7D9A-49DB-A79B-F36A8B1E2DE0}" type="pres">
      <dgm:prSet presAssocID="{4A84D9EF-2190-4D10-A2DC-22901C44A850}" presName="Name0" presStyleCnt="0">
        <dgm:presLayoutVars>
          <dgm:dir/>
          <dgm:resizeHandles val="exact"/>
        </dgm:presLayoutVars>
      </dgm:prSet>
      <dgm:spPr/>
    </dgm:pt>
    <dgm:pt modelId="{FF51E57D-4141-441F-ABAE-1AED52E23468}" type="pres">
      <dgm:prSet presAssocID="{4A84D9EF-2190-4D10-A2DC-22901C44A850}" presName="vNodes" presStyleCnt="0"/>
      <dgm:spPr/>
    </dgm:pt>
    <dgm:pt modelId="{46C4C4DE-4D73-453D-BB80-DBE80F25C041}" type="pres">
      <dgm:prSet presAssocID="{06E67A8F-9B2D-4B8E-821A-06EF36181312}" presName="node" presStyleLbl="node1" presStyleIdx="0" presStyleCnt="3">
        <dgm:presLayoutVars>
          <dgm:bulletEnabled val="1"/>
        </dgm:presLayoutVars>
      </dgm:prSet>
      <dgm:spPr/>
    </dgm:pt>
    <dgm:pt modelId="{3D2F3A7A-7C3F-4392-9E8E-41DEB3E1AA95}" type="pres">
      <dgm:prSet presAssocID="{178A1D35-1755-45FA-BA54-A49273AAE410}" presName="spacerT" presStyleCnt="0"/>
      <dgm:spPr/>
    </dgm:pt>
    <dgm:pt modelId="{80F57A06-7452-4F03-97BB-8CFB69EC3365}" type="pres">
      <dgm:prSet presAssocID="{178A1D35-1755-45FA-BA54-A49273AAE410}" presName="sibTrans" presStyleLbl="sibTrans2D1" presStyleIdx="0" presStyleCnt="2"/>
      <dgm:spPr/>
    </dgm:pt>
    <dgm:pt modelId="{AEAF3D2E-C9CB-46C9-85BE-1724D1B7A9E2}" type="pres">
      <dgm:prSet presAssocID="{178A1D35-1755-45FA-BA54-A49273AAE410}" presName="spacerB" presStyleCnt="0"/>
      <dgm:spPr/>
    </dgm:pt>
    <dgm:pt modelId="{BCEB8327-5864-4208-B6C6-E48B11608EF4}" type="pres">
      <dgm:prSet presAssocID="{5981A032-3EBD-4E35-BF7A-718E22BC4EFF}" presName="node" presStyleLbl="node1" presStyleIdx="1" presStyleCnt="3">
        <dgm:presLayoutVars>
          <dgm:bulletEnabled val="1"/>
        </dgm:presLayoutVars>
      </dgm:prSet>
      <dgm:spPr/>
    </dgm:pt>
    <dgm:pt modelId="{DE1BECC6-A73A-4945-8DD2-74E594C8FF83}" type="pres">
      <dgm:prSet presAssocID="{4A84D9EF-2190-4D10-A2DC-22901C44A850}" presName="sibTransLast" presStyleLbl="sibTrans2D1" presStyleIdx="1" presStyleCnt="2"/>
      <dgm:spPr/>
    </dgm:pt>
    <dgm:pt modelId="{B765AF32-1CF9-4C2A-A818-43ED77C6B07F}" type="pres">
      <dgm:prSet presAssocID="{4A84D9EF-2190-4D10-A2DC-22901C44A850}" presName="connectorText" presStyleLbl="sibTrans2D1" presStyleIdx="1" presStyleCnt="2"/>
      <dgm:spPr/>
    </dgm:pt>
    <dgm:pt modelId="{BEAAA7E3-4812-4BBE-A372-18D62BF97B4B}" type="pres">
      <dgm:prSet presAssocID="{4A84D9EF-2190-4D10-A2DC-22901C44A850}" presName="lastNode" presStyleLbl="node1" presStyleIdx="2" presStyleCnt="3">
        <dgm:presLayoutVars>
          <dgm:bulletEnabled val="1"/>
        </dgm:presLayoutVars>
      </dgm:prSet>
      <dgm:spPr/>
    </dgm:pt>
  </dgm:ptLst>
  <dgm:cxnLst>
    <dgm:cxn modelId="{E96B831C-C69A-4342-B835-74268F3A3288}" type="presOf" srcId="{4A84D9EF-2190-4D10-A2DC-22901C44A850}" destId="{8C68E0A3-7D9A-49DB-A79B-F36A8B1E2DE0}" srcOrd="0" destOrd="0" presId="urn:microsoft.com/office/officeart/2005/8/layout/equation2"/>
    <dgm:cxn modelId="{6885BA44-7B88-4667-9B1B-90BCE2BB211A}" type="presOf" srcId="{B88677CD-94F5-4F16-A48F-338364BDB2C2}" destId="{DE1BECC6-A73A-4945-8DD2-74E594C8FF83}" srcOrd="0" destOrd="0" presId="urn:microsoft.com/office/officeart/2005/8/layout/equation2"/>
    <dgm:cxn modelId="{970FC262-9215-48FE-BF07-9F9B432584DC}" type="presOf" srcId="{5981A032-3EBD-4E35-BF7A-718E22BC4EFF}" destId="{BCEB8327-5864-4208-B6C6-E48B11608EF4}" srcOrd="0" destOrd="0" presId="urn:microsoft.com/office/officeart/2005/8/layout/equation2"/>
    <dgm:cxn modelId="{3CB5A164-5FF7-474A-87E5-E0C6DBCA9C92}" type="presOf" srcId="{BAE829C4-DACC-4A87-8C59-1E5F6FF78DA9}" destId="{BEAAA7E3-4812-4BBE-A372-18D62BF97B4B}" srcOrd="0" destOrd="0" presId="urn:microsoft.com/office/officeart/2005/8/layout/equation2"/>
    <dgm:cxn modelId="{C708BF74-320D-44E1-A795-29E79EB39603}" srcId="{4A84D9EF-2190-4D10-A2DC-22901C44A850}" destId="{5981A032-3EBD-4E35-BF7A-718E22BC4EFF}" srcOrd="1" destOrd="0" parTransId="{973115A0-857F-4BB3-B91A-1682A37BE509}" sibTransId="{B88677CD-94F5-4F16-A48F-338364BDB2C2}"/>
    <dgm:cxn modelId="{9C7C2E81-A27F-4FA0-8C1C-6D4E96775B58}" type="presOf" srcId="{B88677CD-94F5-4F16-A48F-338364BDB2C2}" destId="{B765AF32-1CF9-4C2A-A818-43ED77C6B07F}" srcOrd="1" destOrd="0" presId="urn:microsoft.com/office/officeart/2005/8/layout/equation2"/>
    <dgm:cxn modelId="{A5FF0084-427F-4F83-B879-AF387118547A}" type="presOf" srcId="{06E67A8F-9B2D-4B8E-821A-06EF36181312}" destId="{46C4C4DE-4D73-453D-BB80-DBE80F25C041}" srcOrd="0" destOrd="0" presId="urn:microsoft.com/office/officeart/2005/8/layout/equation2"/>
    <dgm:cxn modelId="{29AE8CAB-7EF9-4B92-8FE3-E856FEB342A4}" srcId="{4A84D9EF-2190-4D10-A2DC-22901C44A850}" destId="{06E67A8F-9B2D-4B8E-821A-06EF36181312}" srcOrd="0" destOrd="0" parTransId="{AC844600-2553-40C6-8D52-418BAFE2B2F7}" sibTransId="{178A1D35-1755-45FA-BA54-A49273AAE410}"/>
    <dgm:cxn modelId="{D41DCFB6-6789-4432-AEBF-0D02B3560BC8}" type="presOf" srcId="{178A1D35-1755-45FA-BA54-A49273AAE410}" destId="{80F57A06-7452-4F03-97BB-8CFB69EC3365}" srcOrd="0" destOrd="0" presId="urn:microsoft.com/office/officeart/2005/8/layout/equation2"/>
    <dgm:cxn modelId="{619BA8F8-BF01-49A7-9402-DDCF3E858B05}" srcId="{4A84D9EF-2190-4D10-A2DC-22901C44A850}" destId="{BAE829C4-DACC-4A87-8C59-1E5F6FF78DA9}" srcOrd="2" destOrd="0" parTransId="{A3C39FD3-8100-40DA-A95D-7FC4A1FC8F86}" sibTransId="{A2D38217-9E09-407B-9EAF-C1E695D18B87}"/>
    <dgm:cxn modelId="{4E9A4D5E-D27C-4C31-9CFD-248C38D3BD75}" type="presParOf" srcId="{8C68E0A3-7D9A-49DB-A79B-F36A8B1E2DE0}" destId="{FF51E57D-4141-441F-ABAE-1AED52E23468}" srcOrd="0" destOrd="0" presId="urn:microsoft.com/office/officeart/2005/8/layout/equation2"/>
    <dgm:cxn modelId="{A1064D82-6353-48E3-B9BF-95E7D1992591}" type="presParOf" srcId="{FF51E57D-4141-441F-ABAE-1AED52E23468}" destId="{46C4C4DE-4D73-453D-BB80-DBE80F25C041}" srcOrd="0" destOrd="0" presId="urn:microsoft.com/office/officeart/2005/8/layout/equation2"/>
    <dgm:cxn modelId="{256A83E8-B0C2-442D-A8F1-9E59283A3AEC}" type="presParOf" srcId="{FF51E57D-4141-441F-ABAE-1AED52E23468}" destId="{3D2F3A7A-7C3F-4392-9E8E-41DEB3E1AA95}" srcOrd="1" destOrd="0" presId="urn:microsoft.com/office/officeart/2005/8/layout/equation2"/>
    <dgm:cxn modelId="{D6D66584-0E53-4687-9E7E-BABA6A205CEE}" type="presParOf" srcId="{FF51E57D-4141-441F-ABAE-1AED52E23468}" destId="{80F57A06-7452-4F03-97BB-8CFB69EC3365}" srcOrd="2" destOrd="0" presId="urn:microsoft.com/office/officeart/2005/8/layout/equation2"/>
    <dgm:cxn modelId="{9A05653A-2BD3-4FB6-9100-FB0B5186FC41}" type="presParOf" srcId="{FF51E57D-4141-441F-ABAE-1AED52E23468}" destId="{AEAF3D2E-C9CB-46C9-85BE-1724D1B7A9E2}" srcOrd="3" destOrd="0" presId="urn:microsoft.com/office/officeart/2005/8/layout/equation2"/>
    <dgm:cxn modelId="{37F9D1BB-1BB0-4FB6-ADEB-1D7C4A3D684E}" type="presParOf" srcId="{FF51E57D-4141-441F-ABAE-1AED52E23468}" destId="{BCEB8327-5864-4208-B6C6-E48B11608EF4}" srcOrd="4" destOrd="0" presId="urn:microsoft.com/office/officeart/2005/8/layout/equation2"/>
    <dgm:cxn modelId="{4C894B8E-5A8B-494C-94E3-99E14225B8B2}" type="presParOf" srcId="{8C68E0A3-7D9A-49DB-A79B-F36A8B1E2DE0}" destId="{DE1BECC6-A73A-4945-8DD2-74E594C8FF83}" srcOrd="1" destOrd="0" presId="urn:microsoft.com/office/officeart/2005/8/layout/equation2"/>
    <dgm:cxn modelId="{2F438986-F32B-4041-883B-E22D4B05C134}" type="presParOf" srcId="{DE1BECC6-A73A-4945-8DD2-74E594C8FF83}" destId="{B765AF32-1CF9-4C2A-A818-43ED77C6B07F}" srcOrd="0" destOrd="0" presId="urn:microsoft.com/office/officeart/2005/8/layout/equation2"/>
    <dgm:cxn modelId="{C7C77096-8F96-449A-8295-A280976BDED6}" type="presParOf" srcId="{8C68E0A3-7D9A-49DB-A79B-F36A8B1E2DE0}" destId="{BEAAA7E3-4812-4BBE-A372-18D62BF97B4B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84D9EF-2190-4D10-A2DC-22901C44A850}" type="doc">
      <dgm:prSet loTypeId="urn:microsoft.com/office/officeart/2005/8/layout/equation2" loCatId="relationship" qsTypeId="urn:microsoft.com/office/officeart/2005/8/quickstyle/simple1" qsCatId="simple" csTypeId="urn:microsoft.com/office/officeart/2005/8/colors/accent3_4" csCatId="accent3" phldr="1"/>
      <dgm:spPr/>
    </dgm:pt>
    <dgm:pt modelId="{06E67A8F-9B2D-4B8E-821A-06EF36181312}">
      <dgm:prSet phldrT="[Texto]" phldr="0"/>
      <dgm:spPr/>
      <dgm:t>
        <a:bodyPr/>
        <a:lstStyle/>
        <a:p>
          <a:pPr algn="l"/>
          <a:r>
            <a:rPr lang="pt-BR"/>
            <a:t>SDC Science </a:t>
          </a:r>
          <a:r>
            <a:rPr lang="pt-BR" err="1"/>
            <a:t>Diplomacy</a:t>
          </a:r>
          <a:r>
            <a:rPr lang="pt-BR"/>
            <a:t> Center</a:t>
          </a:r>
        </a:p>
      </dgm:t>
    </dgm:pt>
    <dgm:pt modelId="{AC844600-2553-40C6-8D52-418BAFE2B2F7}" type="parTrans" cxnId="{29AE8CAB-7EF9-4B92-8FE3-E856FEB342A4}">
      <dgm:prSet/>
      <dgm:spPr/>
      <dgm:t>
        <a:bodyPr/>
        <a:lstStyle/>
        <a:p>
          <a:endParaRPr lang="en-US"/>
        </a:p>
      </dgm:t>
    </dgm:pt>
    <dgm:pt modelId="{178A1D35-1755-45FA-BA54-A49273AAE410}" type="sibTrans" cxnId="{29AE8CAB-7EF9-4B92-8FE3-E856FEB342A4}">
      <dgm:prSet/>
      <dgm:spPr/>
      <dgm:t>
        <a:bodyPr/>
        <a:lstStyle/>
        <a:p>
          <a:endParaRPr lang="pt-BR"/>
        </a:p>
      </dgm:t>
    </dgm:pt>
    <dgm:pt modelId="{5981A032-3EBD-4E35-BF7A-718E22BC4EFF}">
      <dgm:prSet phldrT="[Texto]" phldr="0"/>
      <dgm:spPr/>
      <dgm:t>
        <a:bodyPr/>
        <a:lstStyle/>
        <a:p>
          <a:pPr algn="l"/>
          <a:r>
            <a:rPr lang="pt-BR"/>
            <a:t>Open </a:t>
          </a:r>
          <a:r>
            <a:rPr lang="pt-BR" err="1"/>
            <a:t>and</a:t>
          </a:r>
          <a:r>
            <a:rPr lang="pt-BR"/>
            <a:t> Inclusive STI Project</a:t>
          </a:r>
        </a:p>
      </dgm:t>
    </dgm:pt>
    <dgm:pt modelId="{973115A0-857F-4BB3-B91A-1682A37BE509}" type="parTrans" cxnId="{C708BF74-320D-44E1-A795-29E79EB39603}">
      <dgm:prSet/>
      <dgm:spPr/>
      <dgm:t>
        <a:bodyPr/>
        <a:lstStyle/>
        <a:p>
          <a:endParaRPr lang="en-US"/>
        </a:p>
      </dgm:t>
    </dgm:pt>
    <dgm:pt modelId="{B88677CD-94F5-4F16-A48F-338364BDB2C2}" type="sibTrans" cxnId="{C708BF74-320D-44E1-A795-29E79EB39603}">
      <dgm:prSet/>
      <dgm:spPr/>
      <dgm:t>
        <a:bodyPr/>
        <a:lstStyle/>
        <a:p>
          <a:endParaRPr lang="pt-BR"/>
        </a:p>
      </dgm:t>
    </dgm:pt>
    <dgm:pt modelId="{BAE829C4-DACC-4A87-8C59-1E5F6FF78DA9}">
      <dgm:prSet phldrT="[Texto]" phldr="0"/>
      <dgm:spPr/>
      <dgm:t>
        <a:bodyPr/>
        <a:lstStyle/>
        <a:p>
          <a:r>
            <a:rPr lang="pt-BR"/>
            <a:t>El Salvador: Science </a:t>
          </a:r>
          <a:r>
            <a:rPr lang="pt-BR" err="1"/>
            <a:t>Diplomacy</a:t>
          </a:r>
          <a:r>
            <a:rPr lang="pt-BR"/>
            <a:t> Workshop for Open </a:t>
          </a:r>
          <a:r>
            <a:rPr lang="pt-BR" err="1"/>
            <a:t>and</a:t>
          </a:r>
          <a:r>
            <a:rPr lang="pt-BR"/>
            <a:t> Inclusive STI</a:t>
          </a:r>
        </a:p>
      </dgm:t>
    </dgm:pt>
    <dgm:pt modelId="{A3C39FD3-8100-40DA-A95D-7FC4A1FC8F86}" type="parTrans" cxnId="{619BA8F8-BF01-49A7-9402-DDCF3E858B05}">
      <dgm:prSet/>
      <dgm:spPr/>
      <dgm:t>
        <a:bodyPr/>
        <a:lstStyle/>
        <a:p>
          <a:endParaRPr lang="en-US"/>
        </a:p>
      </dgm:t>
    </dgm:pt>
    <dgm:pt modelId="{A2D38217-9E09-407B-9EAF-C1E695D18B87}" type="sibTrans" cxnId="{619BA8F8-BF01-49A7-9402-DDCF3E858B05}">
      <dgm:prSet/>
      <dgm:spPr/>
      <dgm:t>
        <a:bodyPr/>
        <a:lstStyle/>
        <a:p>
          <a:endParaRPr lang="en-US"/>
        </a:p>
      </dgm:t>
    </dgm:pt>
    <dgm:pt modelId="{8C68E0A3-7D9A-49DB-A79B-F36A8B1E2DE0}" type="pres">
      <dgm:prSet presAssocID="{4A84D9EF-2190-4D10-A2DC-22901C44A850}" presName="Name0" presStyleCnt="0">
        <dgm:presLayoutVars>
          <dgm:dir/>
          <dgm:resizeHandles val="exact"/>
        </dgm:presLayoutVars>
      </dgm:prSet>
      <dgm:spPr/>
    </dgm:pt>
    <dgm:pt modelId="{FF51E57D-4141-441F-ABAE-1AED52E23468}" type="pres">
      <dgm:prSet presAssocID="{4A84D9EF-2190-4D10-A2DC-22901C44A850}" presName="vNodes" presStyleCnt="0"/>
      <dgm:spPr/>
    </dgm:pt>
    <dgm:pt modelId="{46C4C4DE-4D73-453D-BB80-DBE80F25C041}" type="pres">
      <dgm:prSet presAssocID="{06E67A8F-9B2D-4B8E-821A-06EF36181312}" presName="node" presStyleLbl="node1" presStyleIdx="0" presStyleCnt="3">
        <dgm:presLayoutVars>
          <dgm:bulletEnabled val="1"/>
        </dgm:presLayoutVars>
      </dgm:prSet>
      <dgm:spPr/>
    </dgm:pt>
    <dgm:pt modelId="{3D2F3A7A-7C3F-4392-9E8E-41DEB3E1AA95}" type="pres">
      <dgm:prSet presAssocID="{178A1D35-1755-45FA-BA54-A49273AAE410}" presName="spacerT" presStyleCnt="0"/>
      <dgm:spPr/>
    </dgm:pt>
    <dgm:pt modelId="{80F57A06-7452-4F03-97BB-8CFB69EC3365}" type="pres">
      <dgm:prSet presAssocID="{178A1D35-1755-45FA-BA54-A49273AAE410}" presName="sibTrans" presStyleLbl="sibTrans2D1" presStyleIdx="0" presStyleCnt="2"/>
      <dgm:spPr/>
    </dgm:pt>
    <dgm:pt modelId="{AEAF3D2E-C9CB-46C9-85BE-1724D1B7A9E2}" type="pres">
      <dgm:prSet presAssocID="{178A1D35-1755-45FA-BA54-A49273AAE410}" presName="spacerB" presStyleCnt="0"/>
      <dgm:spPr/>
    </dgm:pt>
    <dgm:pt modelId="{BCEB8327-5864-4208-B6C6-E48B11608EF4}" type="pres">
      <dgm:prSet presAssocID="{5981A032-3EBD-4E35-BF7A-718E22BC4EFF}" presName="node" presStyleLbl="node1" presStyleIdx="1" presStyleCnt="3">
        <dgm:presLayoutVars>
          <dgm:bulletEnabled val="1"/>
        </dgm:presLayoutVars>
      </dgm:prSet>
      <dgm:spPr/>
    </dgm:pt>
    <dgm:pt modelId="{DE1BECC6-A73A-4945-8DD2-74E594C8FF83}" type="pres">
      <dgm:prSet presAssocID="{4A84D9EF-2190-4D10-A2DC-22901C44A850}" presName="sibTransLast" presStyleLbl="sibTrans2D1" presStyleIdx="1" presStyleCnt="2"/>
      <dgm:spPr/>
    </dgm:pt>
    <dgm:pt modelId="{B765AF32-1CF9-4C2A-A818-43ED77C6B07F}" type="pres">
      <dgm:prSet presAssocID="{4A84D9EF-2190-4D10-A2DC-22901C44A850}" presName="connectorText" presStyleLbl="sibTrans2D1" presStyleIdx="1" presStyleCnt="2"/>
      <dgm:spPr/>
    </dgm:pt>
    <dgm:pt modelId="{BEAAA7E3-4812-4BBE-A372-18D62BF97B4B}" type="pres">
      <dgm:prSet presAssocID="{4A84D9EF-2190-4D10-A2DC-22901C44A850}" presName="lastNode" presStyleLbl="node1" presStyleIdx="2" presStyleCnt="3">
        <dgm:presLayoutVars>
          <dgm:bulletEnabled val="1"/>
        </dgm:presLayoutVars>
      </dgm:prSet>
      <dgm:spPr/>
    </dgm:pt>
  </dgm:ptLst>
  <dgm:cxnLst>
    <dgm:cxn modelId="{E96B831C-C69A-4342-B835-74268F3A3288}" type="presOf" srcId="{4A84D9EF-2190-4D10-A2DC-22901C44A850}" destId="{8C68E0A3-7D9A-49DB-A79B-F36A8B1E2DE0}" srcOrd="0" destOrd="0" presId="urn:microsoft.com/office/officeart/2005/8/layout/equation2"/>
    <dgm:cxn modelId="{6885BA44-7B88-4667-9B1B-90BCE2BB211A}" type="presOf" srcId="{B88677CD-94F5-4F16-A48F-338364BDB2C2}" destId="{DE1BECC6-A73A-4945-8DD2-74E594C8FF83}" srcOrd="0" destOrd="0" presId="urn:microsoft.com/office/officeart/2005/8/layout/equation2"/>
    <dgm:cxn modelId="{970FC262-9215-48FE-BF07-9F9B432584DC}" type="presOf" srcId="{5981A032-3EBD-4E35-BF7A-718E22BC4EFF}" destId="{BCEB8327-5864-4208-B6C6-E48B11608EF4}" srcOrd="0" destOrd="0" presId="urn:microsoft.com/office/officeart/2005/8/layout/equation2"/>
    <dgm:cxn modelId="{3CB5A164-5FF7-474A-87E5-E0C6DBCA9C92}" type="presOf" srcId="{BAE829C4-DACC-4A87-8C59-1E5F6FF78DA9}" destId="{BEAAA7E3-4812-4BBE-A372-18D62BF97B4B}" srcOrd="0" destOrd="0" presId="urn:microsoft.com/office/officeart/2005/8/layout/equation2"/>
    <dgm:cxn modelId="{C708BF74-320D-44E1-A795-29E79EB39603}" srcId="{4A84D9EF-2190-4D10-A2DC-22901C44A850}" destId="{5981A032-3EBD-4E35-BF7A-718E22BC4EFF}" srcOrd="1" destOrd="0" parTransId="{973115A0-857F-4BB3-B91A-1682A37BE509}" sibTransId="{B88677CD-94F5-4F16-A48F-338364BDB2C2}"/>
    <dgm:cxn modelId="{9C7C2E81-A27F-4FA0-8C1C-6D4E96775B58}" type="presOf" srcId="{B88677CD-94F5-4F16-A48F-338364BDB2C2}" destId="{B765AF32-1CF9-4C2A-A818-43ED77C6B07F}" srcOrd="1" destOrd="0" presId="urn:microsoft.com/office/officeart/2005/8/layout/equation2"/>
    <dgm:cxn modelId="{A5FF0084-427F-4F83-B879-AF387118547A}" type="presOf" srcId="{06E67A8F-9B2D-4B8E-821A-06EF36181312}" destId="{46C4C4DE-4D73-453D-BB80-DBE80F25C041}" srcOrd="0" destOrd="0" presId="urn:microsoft.com/office/officeart/2005/8/layout/equation2"/>
    <dgm:cxn modelId="{29AE8CAB-7EF9-4B92-8FE3-E856FEB342A4}" srcId="{4A84D9EF-2190-4D10-A2DC-22901C44A850}" destId="{06E67A8F-9B2D-4B8E-821A-06EF36181312}" srcOrd="0" destOrd="0" parTransId="{AC844600-2553-40C6-8D52-418BAFE2B2F7}" sibTransId="{178A1D35-1755-45FA-BA54-A49273AAE410}"/>
    <dgm:cxn modelId="{D41DCFB6-6789-4432-AEBF-0D02B3560BC8}" type="presOf" srcId="{178A1D35-1755-45FA-BA54-A49273AAE410}" destId="{80F57A06-7452-4F03-97BB-8CFB69EC3365}" srcOrd="0" destOrd="0" presId="urn:microsoft.com/office/officeart/2005/8/layout/equation2"/>
    <dgm:cxn modelId="{619BA8F8-BF01-49A7-9402-DDCF3E858B05}" srcId="{4A84D9EF-2190-4D10-A2DC-22901C44A850}" destId="{BAE829C4-DACC-4A87-8C59-1E5F6FF78DA9}" srcOrd="2" destOrd="0" parTransId="{A3C39FD3-8100-40DA-A95D-7FC4A1FC8F86}" sibTransId="{A2D38217-9E09-407B-9EAF-C1E695D18B87}"/>
    <dgm:cxn modelId="{4E9A4D5E-D27C-4C31-9CFD-248C38D3BD75}" type="presParOf" srcId="{8C68E0A3-7D9A-49DB-A79B-F36A8B1E2DE0}" destId="{FF51E57D-4141-441F-ABAE-1AED52E23468}" srcOrd="0" destOrd="0" presId="urn:microsoft.com/office/officeart/2005/8/layout/equation2"/>
    <dgm:cxn modelId="{A1064D82-6353-48E3-B9BF-95E7D1992591}" type="presParOf" srcId="{FF51E57D-4141-441F-ABAE-1AED52E23468}" destId="{46C4C4DE-4D73-453D-BB80-DBE80F25C041}" srcOrd="0" destOrd="0" presId="urn:microsoft.com/office/officeart/2005/8/layout/equation2"/>
    <dgm:cxn modelId="{256A83E8-B0C2-442D-A8F1-9E59283A3AEC}" type="presParOf" srcId="{FF51E57D-4141-441F-ABAE-1AED52E23468}" destId="{3D2F3A7A-7C3F-4392-9E8E-41DEB3E1AA95}" srcOrd="1" destOrd="0" presId="urn:microsoft.com/office/officeart/2005/8/layout/equation2"/>
    <dgm:cxn modelId="{D6D66584-0E53-4687-9E7E-BABA6A205CEE}" type="presParOf" srcId="{FF51E57D-4141-441F-ABAE-1AED52E23468}" destId="{80F57A06-7452-4F03-97BB-8CFB69EC3365}" srcOrd="2" destOrd="0" presId="urn:microsoft.com/office/officeart/2005/8/layout/equation2"/>
    <dgm:cxn modelId="{9A05653A-2BD3-4FB6-9100-FB0B5186FC41}" type="presParOf" srcId="{FF51E57D-4141-441F-ABAE-1AED52E23468}" destId="{AEAF3D2E-C9CB-46C9-85BE-1724D1B7A9E2}" srcOrd="3" destOrd="0" presId="urn:microsoft.com/office/officeart/2005/8/layout/equation2"/>
    <dgm:cxn modelId="{37F9D1BB-1BB0-4FB6-ADEB-1D7C4A3D684E}" type="presParOf" srcId="{FF51E57D-4141-441F-ABAE-1AED52E23468}" destId="{BCEB8327-5864-4208-B6C6-E48B11608EF4}" srcOrd="4" destOrd="0" presId="urn:microsoft.com/office/officeart/2005/8/layout/equation2"/>
    <dgm:cxn modelId="{4C894B8E-5A8B-494C-94E3-99E14225B8B2}" type="presParOf" srcId="{8C68E0A3-7D9A-49DB-A79B-F36A8B1E2DE0}" destId="{DE1BECC6-A73A-4945-8DD2-74E594C8FF83}" srcOrd="1" destOrd="0" presId="urn:microsoft.com/office/officeart/2005/8/layout/equation2"/>
    <dgm:cxn modelId="{2F438986-F32B-4041-883B-E22D4B05C134}" type="presParOf" srcId="{DE1BECC6-A73A-4945-8DD2-74E594C8FF83}" destId="{B765AF32-1CF9-4C2A-A818-43ED77C6B07F}" srcOrd="0" destOrd="0" presId="urn:microsoft.com/office/officeart/2005/8/layout/equation2"/>
    <dgm:cxn modelId="{C7C77096-8F96-449A-8295-A280976BDED6}" type="presParOf" srcId="{8C68E0A3-7D9A-49DB-A79B-F36A8B1E2DE0}" destId="{BEAAA7E3-4812-4BBE-A372-18D62BF97B4B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A79B542-657D-403F-89D9-E08EF0ED7789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B3E5F807-9617-4638-A3EE-E799E9A3B50D}">
      <dgm:prSet phldrT="[Text]" custT="0"/>
      <dgm:spPr/>
      <dgm:t>
        <a:bodyPr/>
        <a:lstStyle/>
        <a:p>
          <a:pPr rtl="0"/>
          <a:r>
            <a:rPr lang="en-US" dirty="0">
              <a:latin typeface="Montserrat Medium"/>
            </a:rPr>
            <a:t>Political and diplomatic interest​</a:t>
          </a:r>
        </a:p>
      </dgm:t>
    </dgm:pt>
    <dgm:pt modelId="{33D611A6-64CA-4EE8-92C4-990F65CA7F17}" type="parTrans" cxnId="{E1CC262E-307B-4AD5-BE3F-1ABAA1575FBF}">
      <dgm:prSet/>
      <dgm:spPr/>
      <dgm:t>
        <a:bodyPr/>
        <a:lstStyle/>
        <a:p>
          <a:endParaRPr lang="en-US"/>
        </a:p>
      </dgm:t>
    </dgm:pt>
    <dgm:pt modelId="{F373A409-BFE3-4C37-93D1-A19A6AEA312B}" type="sibTrans" cxnId="{E1CC262E-307B-4AD5-BE3F-1ABAA1575FBF}">
      <dgm:prSet/>
      <dgm:spPr/>
      <dgm:t>
        <a:bodyPr/>
        <a:lstStyle/>
        <a:p>
          <a:endParaRPr lang="en-US"/>
        </a:p>
      </dgm:t>
    </dgm:pt>
    <dgm:pt modelId="{BA7E96B5-2F83-420F-A835-74D8FCBCE64B}">
      <dgm:prSet phldr="0"/>
      <dgm:spPr/>
      <dgm:t>
        <a:bodyPr/>
        <a:lstStyle/>
        <a:p>
          <a:pPr algn="l"/>
          <a:r>
            <a:rPr lang="en-US" sz="1400" dirty="0"/>
            <a:t>Creation of a trust fund financed by subnational governments. IDEAM and IAI participate.</a:t>
          </a:r>
          <a:endParaRPr lang="en-US" dirty="0"/>
        </a:p>
      </dgm:t>
    </dgm:pt>
    <dgm:pt modelId="{E2337BF7-9F2D-415C-AE6E-9013FAC4514E}" type="parTrans" cxnId="{C88C39AD-D0CB-4395-9BFF-00523FE1B05E}">
      <dgm:prSet/>
      <dgm:spPr/>
    </dgm:pt>
    <dgm:pt modelId="{E18366EE-844E-4F8C-B0DA-474724952169}" type="sibTrans" cxnId="{C88C39AD-D0CB-4395-9BFF-00523FE1B05E}">
      <dgm:prSet/>
      <dgm:spPr/>
    </dgm:pt>
    <dgm:pt modelId="{B2A9B140-C324-4D2D-9539-DF2F2338B274}">
      <dgm:prSet phldr="0"/>
      <dgm:spPr/>
      <dgm:t>
        <a:bodyPr/>
        <a:lstStyle/>
        <a:p>
          <a:pPr algn="l" rtl="0"/>
          <a:r>
            <a:rPr lang="en-US" sz="1000" dirty="0"/>
            <a:t>Collaboration in DC with CONACYT is fundamental for the country's accession to the IAI.</a:t>
          </a:r>
        </a:p>
      </dgm:t>
    </dgm:pt>
    <dgm:pt modelId="{AD73FAA8-52C7-40E7-A58E-3AE4B2DD80D6}" type="parTrans" cxnId="{868B1784-4418-4A68-96CD-DE5E58385BF6}">
      <dgm:prSet/>
      <dgm:spPr/>
    </dgm:pt>
    <dgm:pt modelId="{D1E3D7E5-A7EB-430B-9A3C-C52D11EF7BED}" type="sibTrans" cxnId="{868B1784-4418-4A68-96CD-DE5E58385BF6}">
      <dgm:prSet/>
      <dgm:spPr/>
    </dgm:pt>
    <dgm:pt modelId="{553638F9-F13E-4D87-8D3E-59CD06F7C8DC}">
      <dgm:prSet phldr="0"/>
      <dgm:spPr/>
      <dgm:t>
        <a:bodyPr/>
        <a:lstStyle/>
        <a:p>
          <a:pPr algn="l"/>
          <a:r>
            <a:rPr lang="en-US" sz="1400" dirty="0"/>
            <a:t>May 2025. The Vice Minister of Education, Science &amp; Technology submitted the accession request to the Ministry of Foreign Affairs.</a:t>
          </a:r>
          <a:endParaRPr lang="en-US" dirty="0"/>
        </a:p>
      </dgm:t>
    </dgm:pt>
    <dgm:pt modelId="{785BCC04-B9F3-48BB-8610-A60B27989B83}" type="parTrans" cxnId="{FB6CDC41-F3A8-4DFE-870D-9B77C5E54AED}">
      <dgm:prSet/>
      <dgm:spPr/>
    </dgm:pt>
    <dgm:pt modelId="{B9213494-2DFC-4710-A3D0-C1C84BDC70BD}" type="sibTrans" cxnId="{FB6CDC41-F3A8-4DFE-870D-9B77C5E54AED}">
      <dgm:prSet/>
      <dgm:spPr/>
    </dgm:pt>
    <dgm:pt modelId="{A3A0A9DE-09BE-44B1-BEFC-A42EFCFB1C15}">
      <dgm:prSet phldr="0"/>
      <dgm:spPr/>
      <dgm:t>
        <a:bodyPr/>
        <a:lstStyle/>
        <a:p>
          <a:pPr algn="l"/>
          <a:r>
            <a:rPr lang="en-US" sz="1400" dirty="0"/>
            <a:t>The Minister of Foreign Affairs forwarded the process to the Presidential Palace, where it is currently under review.</a:t>
          </a:r>
          <a:endParaRPr lang="en-US" dirty="0"/>
        </a:p>
      </dgm:t>
    </dgm:pt>
    <dgm:pt modelId="{78A44521-00F2-47C6-BA6E-BB5C07C5D65E}" type="parTrans" cxnId="{AF80FCA1-2AE1-4638-999B-0D6256BBFF5E}">
      <dgm:prSet/>
      <dgm:spPr/>
    </dgm:pt>
    <dgm:pt modelId="{6281F722-120C-4051-AAF0-E0F58039C409}" type="sibTrans" cxnId="{AF80FCA1-2AE1-4638-999B-0D6256BBFF5E}">
      <dgm:prSet/>
      <dgm:spPr/>
    </dgm:pt>
    <dgm:pt modelId="{49C47E90-FF76-4D35-A173-4E59C9AC8051}">
      <dgm:prSet phldr="0"/>
      <dgm:spPr/>
      <dgm:t>
        <a:bodyPr/>
        <a:lstStyle/>
        <a:p>
          <a:pPr algn="l"/>
          <a:r>
            <a:rPr lang="en-US" sz="1400" dirty="0"/>
            <a:t>It then went to the Legislative Assembly for final approval.</a:t>
          </a:r>
          <a:endParaRPr lang="en-US" dirty="0"/>
        </a:p>
      </dgm:t>
    </dgm:pt>
    <dgm:pt modelId="{40C36AE7-53C9-4BAD-9598-B7BB6C4DA90F}" type="parTrans" cxnId="{2C2E58FF-EF06-42C9-8D5A-CD0CCDA570B8}">
      <dgm:prSet/>
      <dgm:spPr/>
    </dgm:pt>
    <dgm:pt modelId="{A88F1EC2-1173-4286-B309-64CF1A42E56D}" type="sibTrans" cxnId="{2C2E58FF-EF06-42C9-8D5A-CD0CCDA570B8}">
      <dgm:prSet/>
      <dgm:spPr/>
    </dgm:pt>
    <dgm:pt modelId="{99DDC404-3F7A-40E4-AD5E-84FFE62630DB}">
      <dgm:prSet phldr="0"/>
      <dgm:spPr/>
      <dgm:t>
        <a:bodyPr/>
        <a:lstStyle/>
        <a:p>
          <a:pPr algn="l"/>
          <a:r>
            <a:rPr lang="en-US" sz="1400" dirty="0"/>
            <a:t>The Ministry of Foreign Affairs will deposit the document with the OAS for accession.</a:t>
          </a:r>
          <a:endParaRPr lang="en-US" dirty="0"/>
        </a:p>
      </dgm:t>
    </dgm:pt>
    <dgm:pt modelId="{12CCDF04-35BC-46B5-ADCA-57D5147E324A}" type="parTrans" cxnId="{A67D6236-13F3-4B5B-A43B-911B3AC8CFD5}">
      <dgm:prSet/>
      <dgm:spPr/>
    </dgm:pt>
    <dgm:pt modelId="{20471115-361E-4D3C-BF77-66D866827E15}" type="sibTrans" cxnId="{A67D6236-13F3-4B5B-A43B-911B3AC8CFD5}">
      <dgm:prSet/>
      <dgm:spPr/>
    </dgm:pt>
    <dgm:pt modelId="{D22E95FE-D996-4AAE-92D5-87187CFB510F}">
      <dgm:prSet phldr="0"/>
      <dgm:spPr/>
      <dgm:t>
        <a:bodyPr/>
        <a:lstStyle/>
        <a:p>
          <a:pPr algn="l"/>
          <a:r>
            <a:rPr lang="en-US" sz="1800" dirty="0"/>
            <a:t>Institutional and financial collaboration.</a:t>
          </a:r>
        </a:p>
      </dgm:t>
    </dgm:pt>
    <dgm:pt modelId="{D8A20D83-1AD0-44D0-9AFE-E15C436E850D}" type="parTrans" cxnId="{B9A6ED70-1C59-4796-AEB1-29AC723ECA6A}">
      <dgm:prSet/>
      <dgm:spPr/>
    </dgm:pt>
    <dgm:pt modelId="{C9D15A02-F4C1-4CB4-9AB8-45CD7FAE0172}" type="sibTrans" cxnId="{B9A6ED70-1C59-4796-AEB1-29AC723ECA6A}">
      <dgm:prSet/>
      <dgm:spPr/>
    </dgm:pt>
    <dgm:pt modelId="{D395049A-CEF2-4986-8F5C-6E435C5D0D94}">
      <dgm:prSet phldr="0"/>
      <dgm:spPr/>
      <dgm:t>
        <a:bodyPr/>
        <a:lstStyle/>
        <a:p>
          <a:pPr algn="l"/>
          <a:r>
            <a:rPr lang="en-US" sz="1400" dirty="0"/>
            <a:t>Topics of interest: Antarctica.</a:t>
          </a:r>
          <a:endParaRPr lang="en-US" dirty="0"/>
        </a:p>
      </dgm:t>
    </dgm:pt>
    <dgm:pt modelId="{43E69BA4-8613-4B9F-9F03-EB5DD6BB89E5}" type="parTrans" cxnId="{AA734EF4-BA90-4411-912E-71CBCC07A347}">
      <dgm:prSet/>
      <dgm:spPr/>
    </dgm:pt>
    <dgm:pt modelId="{442CAE20-EA17-4490-A62E-6EDD3DB2BB63}" type="sibTrans" cxnId="{AA734EF4-BA90-4411-912E-71CBCC07A347}">
      <dgm:prSet/>
      <dgm:spPr/>
    </dgm:pt>
    <dgm:pt modelId="{BE09D47D-11D5-4FAA-9FFD-C5E5A541C60E}">
      <dgm:prSet phldr="0"/>
      <dgm:spPr/>
      <dgm:t>
        <a:bodyPr/>
        <a:lstStyle/>
        <a:p>
          <a:pPr algn="l"/>
          <a:r>
            <a:rPr lang="en-US" sz="1400" dirty="0"/>
            <a:t>Interest in creating an Institute of Scientific Diplomacy in collaboration with the IAI, with funding support for IAI personnel, programs, and activities.</a:t>
          </a:r>
          <a:endParaRPr lang="en-US" dirty="0"/>
        </a:p>
      </dgm:t>
    </dgm:pt>
    <dgm:pt modelId="{9DE11F7F-ED5F-4A70-9AF8-D49946900907}" type="parTrans" cxnId="{5F5B114A-33A7-495D-9E84-9673AD3FD228}">
      <dgm:prSet/>
      <dgm:spPr/>
    </dgm:pt>
    <dgm:pt modelId="{7EFF67CC-F6FA-4A93-9F93-0439A91BE75E}" type="sibTrans" cxnId="{5F5B114A-33A7-495D-9E84-9673AD3FD228}">
      <dgm:prSet/>
      <dgm:spPr/>
    </dgm:pt>
    <dgm:pt modelId="{E9C194F6-639B-4C31-8995-4029DD53D237}">
      <dgm:prSet phldr="0"/>
      <dgm:spPr/>
      <dgm:t>
        <a:bodyPr/>
        <a:lstStyle/>
        <a:p>
          <a:pPr algn="l"/>
          <a:r>
            <a:rPr lang="en-US" sz="1800" dirty="0"/>
            <a:t>Focus on subnational government.</a:t>
          </a:r>
        </a:p>
      </dgm:t>
    </dgm:pt>
    <dgm:pt modelId="{DA8F7A52-1F7D-4741-8DA0-3D97B02D9D34}" type="parTrans" cxnId="{E77110BA-880B-4C10-81F6-8EED67C8C2ED}">
      <dgm:prSet/>
      <dgm:spPr/>
    </dgm:pt>
    <dgm:pt modelId="{38DADEFB-B4A6-42EB-92C5-4FEA9AA1FEF0}" type="sibTrans" cxnId="{E77110BA-880B-4C10-81F6-8EED67C8C2ED}">
      <dgm:prSet/>
      <dgm:spPr/>
    </dgm:pt>
    <dgm:pt modelId="{C1C54506-381E-41E7-952F-ECD3E793F0A3}">
      <dgm:prSet phldr="0"/>
      <dgm:spPr/>
      <dgm:t>
        <a:bodyPr/>
        <a:lstStyle/>
        <a:p>
          <a:pPr algn="l"/>
          <a:r>
            <a:rPr lang="en-US" sz="1400" dirty="0"/>
            <a:t>“</a:t>
          </a:r>
          <a:r>
            <a:rPr lang="en-US" sz="1400" b="1" dirty="0"/>
            <a:t>South American Meeting for the Andes Mountain</a:t>
          </a:r>
          <a:r>
            <a:rPr lang="en-US" sz="1400" dirty="0"/>
            <a:t>s” (October 23-24, 2025, Tolima, Colombia).</a:t>
          </a:r>
          <a:endParaRPr lang="en-US" dirty="0"/>
        </a:p>
      </dgm:t>
    </dgm:pt>
    <dgm:pt modelId="{1229F175-FFE5-4495-95FB-A7FE0146F1A5}" type="parTrans" cxnId="{683EBC84-4D4F-4BC0-9B4D-12E66780A51F}">
      <dgm:prSet/>
      <dgm:spPr/>
    </dgm:pt>
    <dgm:pt modelId="{08147BBB-CE6C-4FD4-B1E1-9D31B0787AD9}" type="sibTrans" cxnId="{683EBC84-4D4F-4BC0-9B4D-12E66780A51F}">
      <dgm:prSet/>
      <dgm:spPr/>
    </dgm:pt>
    <dgm:pt modelId="{03B3406E-46F7-4937-8C88-E19177CFD231}">
      <dgm:prSet phldr="0"/>
      <dgm:spPr/>
      <dgm:t>
        <a:bodyPr/>
        <a:lstStyle/>
        <a:p>
          <a:pPr algn="l"/>
          <a:r>
            <a:rPr lang="en-US" sz="1400" dirty="0"/>
            <a:t>Initiative of subnational governments from 7 Andean countries, in collaboration with the Andean Mountain Range Initiative (AMI). • Creation of the Ad Hoc Group for Subnational Cooperation in the Andes Mountains as a platform to strengthen multi-level governance and cooperation.</a:t>
          </a:r>
          <a:endParaRPr lang="en-US" dirty="0"/>
        </a:p>
      </dgm:t>
    </dgm:pt>
    <dgm:pt modelId="{53AB2F7F-9387-4FE3-84D9-0303AD43F31F}" type="parTrans" cxnId="{5B9E5C6D-16C3-47FF-A2BB-248F8065D0CF}">
      <dgm:prSet/>
      <dgm:spPr/>
    </dgm:pt>
    <dgm:pt modelId="{5404E74D-DDA6-4436-857E-EDC42EB64F54}" type="sibTrans" cxnId="{5B9E5C6D-16C3-47FF-A2BB-248F8065D0CF}">
      <dgm:prSet/>
      <dgm:spPr/>
    </dgm:pt>
    <dgm:pt modelId="{1CEB5FC6-1AF6-4573-A9C8-D1E2325C81A7}">
      <dgm:prSet phldr="0"/>
      <dgm:spPr/>
      <dgm:t>
        <a:bodyPr/>
        <a:lstStyle/>
        <a:p>
          <a:pPr algn="l"/>
          <a:r>
            <a:rPr lang="en-US" sz="1400" dirty="0"/>
            <a:t>Creation of the Andean Scientific Panel and its First Report on the Current State of the Andes Mountains, integrating scientific knowledge, local perspectives, and community participation.</a:t>
          </a:r>
          <a:endParaRPr lang="en-US" dirty="0"/>
        </a:p>
      </dgm:t>
    </dgm:pt>
    <dgm:pt modelId="{F488BDA9-8B2A-4685-B842-032AE9D301A6}" type="parTrans" cxnId="{5A265BB7-D4BE-4D30-B087-3A36B7561442}">
      <dgm:prSet/>
      <dgm:spPr/>
    </dgm:pt>
    <dgm:pt modelId="{CBFD0789-8E86-47E6-BA9C-AC6776ACCB99}" type="sibTrans" cxnId="{5A265BB7-D4BE-4D30-B087-3A36B7561442}">
      <dgm:prSet/>
      <dgm:spPr/>
    </dgm:pt>
    <dgm:pt modelId="{75707E28-DB9D-46E6-8D18-D02207CF8DE1}">
      <dgm:prSet phldr="0"/>
      <dgm:spPr/>
      <dgm:t>
        <a:bodyPr/>
        <a:lstStyle/>
        <a:p>
          <a:pPr algn="l"/>
          <a:r>
            <a:rPr lang="en-US" sz="1400" dirty="0"/>
            <a:t>The IAI was invited to collaborate on the Panel's conceptualization.</a:t>
          </a:r>
          <a:endParaRPr lang="en-US" dirty="0"/>
        </a:p>
      </dgm:t>
    </dgm:pt>
    <dgm:pt modelId="{B6302E91-AC2B-4AAF-A090-02F66F1F7361}" type="parTrans" cxnId="{E6AE375B-572C-4A35-86E3-F6742F624BF4}">
      <dgm:prSet/>
      <dgm:spPr/>
    </dgm:pt>
    <dgm:pt modelId="{AA35D986-D576-45FE-843D-3C4D649C974E}" type="sibTrans" cxnId="{E6AE375B-572C-4A35-86E3-F6742F624BF4}">
      <dgm:prSet/>
      <dgm:spPr/>
    </dgm:pt>
    <dgm:pt modelId="{0F2A65A2-05A6-441E-9E41-E8CAAD2D0A46}" type="pres">
      <dgm:prSet presAssocID="{DA79B542-657D-403F-89D9-E08EF0ED7789}" presName="linear" presStyleCnt="0">
        <dgm:presLayoutVars>
          <dgm:dir/>
          <dgm:animLvl val="lvl"/>
          <dgm:resizeHandles val="exact"/>
        </dgm:presLayoutVars>
      </dgm:prSet>
      <dgm:spPr/>
    </dgm:pt>
    <dgm:pt modelId="{8EF4E7D0-98D4-414B-B42F-D4B4AE3562F4}" type="pres">
      <dgm:prSet presAssocID="{B3E5F807-9617-4638-A3EE-E799E9A3B50D}" presName="parentLin" presStyleCnt="0"/>
      <dgm:spPr/>
    </dgm:pt>
    <dgm:pt modelId="{99204D80-C535-4022-B3A1-62022219591D}" type="pres">
      <dgm:prSet presAssocID="{B3E5F807-9617-4638-A3EE-E799E9A3B50D}" presName="parentLeftMargin" presStyleLbl="node1" presStyleIdx="0" presStyleCnt="3"/>
      <dgm:spPr/>
    </dgm:pt>
    <dgm:pt modelId="{BD192208-D58B-4E54-A939-CF2075409DD3}" type="pres">
      <dgm:prSet presAssocID="{B3E5F807-9617-4638-A3EE-E799E9A3B50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A28A1C0-5F19-41C8-93D1-59932F27F56A}" type="pres">
      <dgm:prSet presAssocID="{B3E5F807-9617-4638-A3EE-E799E9A3B50D}" presName="negativeSpace" presStyleCnt="0"/>
      <dgm:spPr/>
    </dgm:pt>
    <dgm:pt modelId="{4A720443-1049-4C47-8B43-58483706A4F6}" type="pres">
      <dgm:prSet presAssocID="{B3E5F807-9617-4638-A3EE-E799E9A3B50D}" presName="childText" presStyleLbl="conFgAcc1" presStyleIdx="0" presStyleCnt="3">
        <dgm:presLayoutVars>
          <dgm:bulletEnabled val="1"/>
        </dgm:presLayoutVars>
      </dgm:prSet>
      <dgm:spPr/>
    </dgm:pt>
    <dgm:pt modelId="{4E2A269C-700D-484C-8762-9BEB4B0EE6C8}" type="pres">
      <dgm:prSet presAssocID="{F373A409-BFE3-4C37-93D1-A19A6AEA312B}" presName="spaceBetweenRectangles" presStyleCnt="0"/>
      <dgm:spPr/>
    </dgm:pt>
    <dgm:pt modelId="{A39B6E51-DEAC-4D25-B923-2AC41D018A6E}" type="pres">
      <dgm:prSet presAssocID="{D22E95FE-D996-4AAE-92D5-87187CFB510F}" presName="parentLin" presStyleCnt="0"/>
      <dgm:spPr/>
    </dgm:pt>
    <dgm:pt modelId="{AE3D0C4C-CD67-4FF2-B57E-471C7DA41340}" type="pres">
      <dgm:prSet presAssocID="{D22E95FE-D996-4AAE-92D5-87187CFB510F}" presName="parentLeftMargin" presStyleLbl="node1" presStyleIdx="0" presStyleCnt="3"/>
      <dgm:spPr/>
    </dgm:pt>
    <dgm:pt modelId="{EC04E7B3-AF6F-48DD-B269-2CA307D48D0D}" type="pres">
      <dgm:prSet presAssocID="{D22E95FE-D996-4AAE-92D5-87187CFB510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3DC99EC-538B-46EA-B22D-5962F558A73D}" type="pres">
      <dgm:prSet presAssocID="{D22E95FE-D996-4AAE-92D5-87187CFB510F}" presName="negativeSpace" presStyleCnt="0"/>
      <dgm:spPr/>
    </dgm:pt>
    <dgm:pt modelId="{0F6A980C-6829-4BBD-BE11-7E175335AFDC}" type="pres">
      <dgm:prSet presAssocID="{D22E95FE-D996-4AAE-92D5-87187CFB510F}" presName="childText" presStyleLbl="conFgAcc1" presStyleIdx="1" presStyleCnt="3">
        <dgm:presLayoutVars>
          <dgm:bulletEnabled val="1"/>
        </dgm:presLayoutVars>
      </dgm:prSet>
      <dgm:spPr/>
    </dgm:pt>
    <dgm:pt modelId="{6832C055-2ED6-4BEE-AC76-4AA984C8FAAE}" type="pres">
      <dgm:prSet presAssocID="{C9D15A02-F4C1-4CB4-9AB8-45CD7FAE0172}" presName="spaceBetweenRectangles" presStyleCnt="0"/>
      <dgm:spPr/>
    </dgm:pt>
    <dgm:pt modelId="{8FD0E420-532E-457D-9371-DC2057ED7054}" type="pres">
      <dgm:prSet presAssocID="{E9C194F6-639B-4C31-8995-4029DD53D237}" presName="parentLin" presStyleCnt="0"/>
      <dgm:spPr/>
    </dgm:pt>
    <dgm:pt modelId="{DF819C6F-F0BF-4FF9-95A2-56530D50F0E3}" type="pres">
      <dgm:prSet presAssocID="{E9C194F6-639B-4C31-8995-4029DD53D237}" presName="parentLeftMargin" presStyleLbl="node1" presStyleIdx="1" presStyleCnt="3"/>
      <dgm:spPr/>
    </dgm:pt>
    <dgm:pt modelId="{E9268BCC-A554-4B2E-AF2D-A223257AE7AF}" type="pres">
      <dgm:prSet presAssocID="{E9C194F6-639B-4C31-8995-4029DD53D237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4F7572F3-331D-464D-A193-5830543F1572}" type="pres">
      <dgm:prSet presAssocID="{E9C194F6-639B-4C31-8995-4029DD53D237}" presName="negativeSpace" presStyleCnt="0"/>
      <dgm:spPr/>
    </dgm:pt>
    <dgm:pt modelId="{1663281C-22FC-44A1-AD1A-F0980BB974A1}" type="pres">
      <dgm:prSet presAssocID="{E9C194F6-639B-4C31-8995-4029DD53D23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77B73708-3F4D-414C-9BBD-F8F49B65C0BC}" type="presOf" srcId="{03B3406E-46F7-4937-8C88-E19177CFD231}" destId="{1663281C-22FC-44A1-AD1A-F0980BB974A1}" srcOrd="0" destOrd="1" presId="urn:microsoft.com/office/officeart/2005/8/layout/list1"/>
    <dgm:cxn modelId="{0240D11A-9405-404C-A41E-730AF73814B0}" type="presOf" srcId="{D22E95FE-D996-4AAE-92D5-87187CFB510F}" destId="{AE3D0C4C-CD67-4FF2-B57E-471C7DA41340}" srcOrd="0" destOrd="0" presId="urn:microsoft.com/office/officeart/2005/8/layout/list1"/>
    <dgm:cxn modelId="{6AE3E021-AB9C-4D08-96D2-892C1B969186}" type="presOf" srcId="{A3A0A9DE-09BE-44B1-BEFC-A42EFCFB1C15}" destId="{4A720443-1049-4C47-8B43-58483706A4F6}" srcOrd="0" destOrd="2" presId="urn:microsoft.com/office/officeart/2005/8/layout/list1"/>
    <dgm:cxn modelId="{E1CC262E-307B-4AD5-BE3F-1ABAA1575FBF}" srcId="{DA79B542-657D-403F-89D9-E08EF0ED7789}" destId="{B3E5F807-9617-4638-A3EE-E799E9A3B50D}" srcOrd="0" destOrd="0" parTransId="{33D611A6-64CA-4EE8-92C4-990F65CA7F17}" sibTransId="{F373A409-BFE3-4C37-93D1-A19A6AEA312B}"/>
    <dgm:cxn modelId="{987A6C31-23C9-4308-86C4-A1B3EB8A1199}" type="presOf" srcId="{D395049A-CEF2-4986-8F5C-6E435C5D0D94}" destId="{0F6A980C-6829-4BBD-BE11-7E175335AFDC}" srcOrd="0" destOrd="0" presId="urn:microsoft.com/office/officeart/2005/8/layout/list1"/>
    <dgm:cxn modelId="{A67D6236-13F3-4B5B-A43B-911B3AC8CFD5}" srcId="{B3E5F807-9617-4638-A3EE-E799E9A3B50D}" destId="{99DDC404-3F7A-40E4-AD5E-84FFE62630DB}" srcOrd="4" destOrd="0" parTransId="{12CCDF04-35BC-46B5-ADCA-57D5147E324A}" sibTransId="{20471115-361E-4D3C-BF77-66D866827E15}"/>
    <dgm:cxn modelId="{326FAB37-952F-48D0-8FE2-121731A622BC}" type="presOf" srcId="{C1C54506-381E-41E7-952F-ECD3E793F0A3}" destId="{1663281C-22FC-44A1-AD1A-F0980BB974A1}" srcOrd="0" destOrd="0" presId="urn:microsoft.com/office/officeart/2005/8/layout/list1"/>
    <dgm:cxn modelId="{FB6CDC41-F3A8-4DFE-870D-9B77C5E54AED}" srcId="{B3E5F807-9617-4638-A3EE-E799E9A3B50D}" destId="{553638F9-F13E-4D87-8D3E-59CD06F7C8DC}" srcOrd="1" destOrd="0" parTransId="{785BCC04-B9F3-48BB-8610-A60B27989B83}" sibTransId="{B9213494-2DFC-4710-A3D0-C1C84BDC70BD}"/>
    <dgm:cxn modelId="{5F5B114A-33A7-495D-9E84-9673AD3FD228}" srcId="{D22E95FE-D996-4AAE-92D5-87187CFB510F}" destId="{BE09D47D-11D5-4FAA-9FFD-C5E5A541C60E}" srcOrd="1" destOrd="0" parTransId="{9DE11F7F-ED5F-4A70-9AF8-D49946900907}" sibTransId="{7EFF67CC-F6FA-4A93-9F93-0439A91BE75E}"/>
    <dgm:cxn modelId="{E6AE375B-572C-4A35-86E3-F6742F624BF4}" srcId="{E9C194F6-639B-4C31-8995-4029DD53D237}" destId="{75707E28-DB9D-46E6-8D18-D02207CF8DE1}" srcOrd="3" destOrd="0" parTransId="{B6302E91-AC2B-4AAF-A090-02F66F1F7361}" sibTransId="{AA35D986-D576-45FE-843D-3C4D649C974E}"/>
    <dgm:cxn modelId="{4B035B61-FD86-439A-8494-F12703EB14B0}" type="presOf" srcId="{B3E5F807-9617-4638-A3EE-E799E9A3B50D}" destId="{99204D80-C535-4022-B3A1-62022219591D}" srcOrd="0" destOrd="0" presId="urn:microsoft.com/office/officeart/2005/8/layout/list1"/>
    <dgm:cxn modelId="{0A6B2665-6CE4-4AD9-9519-B066940A3C6F}" type="presOf" srcId="{99DDC404-3F7A-40E4-AD5E-84FFE62630DB}" destId="{4A720443-1049-4C47-8B43-58483706A4F6}" srcOrd="0" destOrd="4" presId="urn:microsoft.com/office/officeart/2005/8/layout/list1"/>
    <dgm:cxn modelId="{D702616C-61E5-4804-B9DF-A2EC9FDFBC5E}" type="presOf" srcId="{D22E95FE-D996-4AAE-92D5-87187CFB510F}" destId="{EC04E7B3-AF6F-48DD-B269-2CA307D48D0D}" srcOrd="1" destOrd="0" presId="urn:microsoft.com/office/officeart/2005/8/layout/list1"/>
    <dgm:cxn modelId="{5B9E5C6D-16C3-47FF-A2BB-248F8065D0CF}" srcId="{E9C194F6-639B-4C31-8995-4029DD53D237}" destId="{03B3406E-46F7-4937-8C88-E19177CFD231}" srcOrd="1" destOrd="0" parTransId="{53AB2F7F-9387-4FE3-84D9-0303AD43F31F}" sibTransId="{5404E74D-DDA6-4436-857E-EDC42EB64F54}"/>
    <dgm:cxn modelId="{B9A6ED70-1C59-4796-AEB1-29AC723ECA6A}" srcId="{DA79B542-657D-403F-89D9-E08EF0ED7789}" destId="{D22E95FE-D996-4AAE-92D5-87187CFB510F}" srcOrd="1" destOrd="0" parTransId="{D8A20D83-1AD0-44D0-9AFE-E15C436E850D}" sibTransId="{C9D15A02-F4C1-4CB4-9AB8-45CD7FAE0172}"/>
    <dgm:cxn modelId="{F70D447F-AE8D-4661-A659-B3E872A0FA84}" type="presOf" srcId="{DA79B542-657D-403F-89D9-E08EF0ED7789}" destId="{0F2A65A2-05A6-441E-9E41-E8CAAD2D0A46}" srcOrd="0" destOrd="0" presId="urn:microsoft.com/office/officeart/2005/8/layout/list1"/>
    <dgm:cxn modelId="{868B1784-4418-4A68-96CD-DE5E58385BF6}" srcId="{B3E5F807-9617-4638-A3EE-E799E9A3B50D}" destId="{B2A9B140-C324-4D2D-9539-DF2F2338B274}" srcOrd="0" destOrd="0" parTransId="{AD73FAA8-52C7-40E7-A58E-3AE4B2DD80D6}" sibTransId="{D1E3D7E5-A7EB-430B-9A3C-C52D11EF7BED}"/>
    <dgm:cxn modelId="{683EBC84-4D4F-4BC0-9B4D-12E66780A51F}" srcId="{E9C194F6-639B-4C31-8995-4029DD53D237}" destId="{C1C54506-381E-41E7-952F-ECD3E793F0A3}" srcOrd="0" destOrd="0" parTransId="{1229F175-FFE5-4495-95FB-A7FE0146F1A5}" sibTransId="{08147BBB-CE6C-4FD4-B1E1-9D31B0787AD9}"/>
    <dgm:cxn modelId="{B2CC1F93-DBF6-41E7-94E7-23B97D2899C7}" type="presOf" srcId="{75707E28-DB9D-46E6-8D18-D02207CF8DE1}" destId="{1663281C-22FC-44A1-AD1A-F0980BB974A1}" srcOrd="0" destOrd="3" presId="urn:microsoft.com/office/officeart/2005/8/layout/list1"/>
    <dgm:cxn modelId="{AF80FCA1-2AE1-4638-999B-0D6256BBFF5E}" srcId="{B3E5F807-9617-4638-A3EE-E799E9A3B50D}" destId="{A3A0A9DE-09BE-44B1-BEFC-A42EFCFB1C15}" srcOrd="2" destOrd="0" parTransId="{78A44521-00F2-47C6-BA6E-BB5C07C5D65E}" sibTransId="{6281F722-120C-4051-AAF0-E0F58039C409}"/>
    <dgm:cxn modelId="{43AD50A2-650A-47E7-A9A0-DE06B7DFC5D8}" type="presOf" srcId="{1CEB5FC6-1AF6-4573-A9C8-D1E2325C81A7}" destId="{1663281C-22FC-44A1-AD1A-F0980BB974A1}" srcOrd="0" destOrd="2" presId="urn:microsoft.com/office/officeart/2005/8/layout/list1"/>
    <dgm:cxn modelId="{C88C39AD-D0CB-4395-9BFF-00523FE1B05E}" srcId="{E9C194F6-639B-4C31-8995-4029DD53D237}" destId="{BA7E96B5-2F83-420F-A835-74D8FCBCE64B}" srcOrd="4" destOrd="0" parTransId="{E2337BF7-9F2D-415C-AE6E-9013FAC4514E}" sibTransId="{E18366EE-844E-4F8C-B0DA-474724952169}"/>
    <dgm:cxn modelId="{AC3E58B5-1C4A-4E39-8B79-9768A9392075}" type="presOf" srcId="{BE09D47D-11D5-4FAA-9FFD-C5E5A541C60E}" destId="{0F6A980C-6829-4BBD-BE11-7E175335AFDC}" srcOrd="0" destOrd="1" presId="urn:microsoft.com/office/officeart/2005/8/layout/list1"/>
    <dgm:cxn modelId="{5A265BB7-D4BE-4D30-B087-3A36B7561442}" srcId="{E9C194F6-639B-4C31-8995-4029DD53D237}" destId="{1CEB5FC6-1AF6-4573-A9C8-D1E2325C81A7}" srcOrd="2" destOrd="0" parTransId="{F488BDA9-8B2A-4685-B842-032AE9D301A6}" sibTransId="{CBFD0789-8E86-47E6-BA9C-AC6776ACCB99}"/>
    <dgm:cxn modelId="{E77110BA-880B-4C10-81F6-8EED67C8C2ED}" srcId="{DA79B542-657D-403F-89D9-E08EF0ED7789}" destId="{E9C194F6-639B-4C31-8995-4029DD53D237}" srcOrd="2" destOrd="0" parTransId="{DA8F7A52-1F7D-4741-8DA0-3D97B02D9D34}" sibTransId="{38DADEFB-B4A6-42EB-92C5-4FEA9AA1FEF0}"/>
    <dgm:cxn modelId="{A06DA7C5-3F6E-4843-AE0A-D9BA0C69AB78}" type="presOf" srcId="{B3E5F807-9617-4638-A3EE-E799E9A3B50D}" destId="{BD192208-D58B-4E54-A939-CF2075409DD3}" srcOrd="1" destOrd="0" presId="urn:microsoft.com/office/officeart/2005/8/layout/list1"/>
    <dgm:cxn modelId="{654244D9-33A0-428B-AA61-56BCFDA32FFB}" type="presOf" srcId="{49C47E90-FF76-4D35-A173-4E59C9AC8051}" destId="{4A720443-1049-4C47-8B43-58483706A4F6}" srcOrd="0" destOrd="3" presId="urn:microsoft.com/office/officeart/2005/8/layout/list1"/>
    <dgm:cxn modelId="{C2B416E9-DE6A-4533-A4CE-643D34F69804}" type="presOf" srcId="{B2A9B140-C324-4D2D-9539-DF2F2338B274}" destId="{4A720443-1049-4C47-8B43-58483706A4F6}" srcOrd="0" destOrd="0" presId="urn:microsoft.com/office/officeart/2005/8/layout/list1"/>
    <dgm:cxn modelId="{C9EF50E9-F1E1-435E-A87E-09AEC02BC124}" type="presOf" srcId="{E9C194F6-639B-4C31-8995-4029DD53D237}" destId="{DF819C6F-F0BF-4FF9-95A2-56530D50F0E3}" srcOrd="0" destOrd="0" presId="urn:microsoft.com/office/officeart/2005/8/layout/list1"/>
    <dgm:cxn modelId="{4714C1E9-5462-436B-BBC1-D45564D4E982}" type="presOf" srcId="{E9C194F6-639B-4C31-8995-4029DD53D237}" destId="{E9268BCC-A554-4B2E-AF2D-A223257AE7AF}" srcOrd="1" destOrd="0" presId="urn:microsoft.com/office/officeart/2005/8/layout/list1"/>
    <dgm:cxn modelId="{181839F2-93B9-457D-9ABE-36C447781E31}" type="presOf" srcId="{BA7E96B5-2F83-420F-A835-74D8FCBCE64B}" destId="{1663281C-22FC-44A1-AD1A-F0980BB974A1}" srcOrd="0" destOrd="4" presId="urn:microsoft.com/office/officeart/2005/8/layout/list1"/>
    <dgm:cxn modelId="{AA734EF4-BA90-4411-912E-71CBCC07A347}" srcId="{D22E95FE-D996-4AAE-92D5-87187CFB510F}" destId="{D395049A-CEF2-4986-8F5C-6E435C5D0D94}" srcOrd="0" destOrd="0" parTransId="{43E69BA4-8613-4B9F-9F03-EB5DD6BB89E5}" sibTransId="{442CAE20-EA17-4490-A62E-6EDD3DB2BB63}"/>
    <dgm:cxn modelId="{80169AFD-024C-4669-98FC-213E479B10B2}" type="presOf" srcId="{553638F9-F13E-4D87-8D3E-59CD06F7C8DC}" destId="{4A720443-1049-4C47-8B43-58483706A4F6}" srcOrd="0" destOrd="1" presId="urn:microsoft.com/office/officeart/2005/8/layout/list1"/>
    <dgm:cxn modelId="{2C2E58FF-EF06-42C9-8D5A-CD0CCDA570B8}" srcId="{B3E5F807-9617-4638-A3EE-E799E9A3B50D}" destId="{49C47E90-FF76-4D35-A173-4E59C9AC8051}" srcOrd="3" destOrd="0" parTransId="{40C36AE7-53C9-4BAD-9598-B7BB6C4DA90F}" sibTransId="{A88F1EC2-1173-4286-B309-64CF1A42E56D}"/>
    <dgm:cxn modelId="{0769B3DB-C840-49C3-A8FC-E20696428871}" type="presParOf" srcId="{0F2A65A2-05A6-441E-9E41-E8CAAD2D0A46}" destId="{8EF4E7D0-98D4-414B-B42F-D4B4AE3562F4}" srcOrd="0" destOrd="0" presId="urn:microsoft.com/office/officeart/2005/8/layout/list1"/>
    <dgm:cxn modelId="{7B46DD15-FE31-4CF7-92FA-B22319104D66}" type="presParOf" srcId="{8EF4E7D0-98D4-414B-B42F-D4B4AE3562F4}" destId="{99204D80-C535-4022-B3A1-62022219591D}" srcOrd="0" destOrd="0" presId="urn:microsoft.com/office/officeart/2005/8/layout/list1"/>
    <dgm:cxn modelId="{6320891D-81FF-403C-BFEB-0B74CFCAD3D9}" type="presParOf" srcId="{8EF4E7D0-98D4-414B-B42F-D4B4AE3562F4}" destId="{BD192208-D58B-4E54-A939-CF2075409DD3}" srcOrd="1" destOrd="0" presId="urn:microsoft.com/office/officeart/2005/8/layout/list1"/>
    <dgm:cxn modelId="{1878D67B-E59C-4B33-BACC-02750CCFBA13}" type="presParOf" srcId="{0F2A65A2-05A6-441E-9E41-E8CAAD2D0A46}" destId="{6A28A1C0-5F19-41C8-93D1-59932F27F56A}" srcOrd="1" destOrd="0" presId="urn:microsoft.com/office/officeart/2005/8/layout/list1"/>
    <dgm:cxn modelId="{5E065968-23D0-4201-AFDE-F2A0E2F271B8}" type="presParOf" srcId="{0F2A65A2-05A6-441E-9E41-E8CAAD2D0A46}" destId="{4A720443-1049-4C47-8B43-58483706A4F6}" srcOrd="2" destOrd="0" presId="urn:microsoft.com/office/officeart/2005/8/layout/list1"/>
    <dgm:cxn modelId="{66DEA0B3-34E0-421B-A6BE-5AD71C279384}" type="presParOf" srcId="{0F2A65A2-05A6-441E-9E41-E8CAAD2D0A46}" destId="{4E2A269C-700D-484C-8762-9BEB4B0EE6C8}" srcOrd="3" destOrd="0" presId="urn:microsoft.com/office/officeart/2005/8/layout/list1"/>
    <dgm:cxn modelId="{B05EAF19-66D9-488A-B867-72C8BD88D67D}" type="presParOf" srcId="{0F2A65A2-05A6-441E-9E41-E8CAAD2D0A46}" destId="{A39B6E51-DEAC-4D25-B923-2AC41D018A6E}" srcOrd="4" destOrd="0" presId="urn:microsoft.com/office/officeart/2005/8/layout/list1"/>
    <dgm:cxn modelId="{EA09C60C-5252-4369-B359-FC216327EFAF}" type="presParOf" srcId="{A39B6E51-DEAC-4D25-B923-2AC41D018A6E}" destId="{AE3D0C4C-CD67-4FF2-B57E-471C7DA41340}" srcOrd="0" destOrd="0" presId="urn:microsoft.com/office/officeart/2005/8/layout/list1"/>
    <dgm:cxn modelId="{6011E7D8-14F1-4729-95AD-788BA5D81374}" type="presParOf" srcId="{A39B6E51-DEAC-4D25-B923-2AC41D018A6E}" destId="{EC04E7B3-AF6F-48DD-B269-2CA307D48D0D}" srcOrd="1" destOrd="0" presId="urn:microsoft.com/office/officeart/2005/8/layout/list1"/>
    <dgm:cxn modelId="{FFF79CF0-F533-4F6B-8216-629637EAA28C}" type="presParOf" srcId="{0F2A65A2-05A6-441E-9E41-E8CAAD2D0A46}" destId="{C3DC99EC-538B-46EA-B22D-5962F558A73D}" srcOrd="5" destOrd="0" presId="urn:microsoft.com/office/officeart/2005/8/layout/list1"/>
    <dgm:cxn modelId="{E2A8541C-DB3D-4E07-9080-BDFB995418DC}" type="presParOf" srcId="{0F2A65A2-05A6-441E-9E41-E8CAAD2D0A46}" destId="{0F6A980C-6829-4BBD-BE11-7E175335AFDC}" srcOrd="6" destOrd="0" presId="urn:microsoft.com/office/officeart/2005/8/layout/list1"/>
    <dgm:cxn modelId="{A1D6DE66-98BB-4CF5-AF74-B5A7623E9528}" type="presParOf" srcId="{0F2A65A2-05A6-441E-9E41-E8CAAD2D0A46}" destId="{6832C055-2ED6-4BEE-AC76-4AA984C8FAAE}" srcOrd="7" destOrd="0" presId="urn:microsoft.com/office/officeart/2005/8/layout/list1"/>
    <dgm:cxn modelId="{F1D7CBDD-EE38-4746-AA0E-920D54E40338}" type="presParOf" srcId="{0F2A65A2-05A6-441E-9E41-E8CAAD2D0A46}" destId="{8FD0E420-532E-457D-9371-DC2057ED7054}" srcOrd="8" destOrd="0" presId="urn:microsoft.com/office/officeart/2005/8/layout/list1"/>
    <dgm:cxn modelId="{66BD8888-32DF-44CF-93A9-CECF7F3CB27A}" type="presParOf" srcId="{8FD0E420-532E-457D-9371-DC2057ED7054}" destId="{DF819C6F-F0BF-4FF9-95A2-56530D50F0E3}" srcOrd="0" destOrd="0" presId="urn:microsoft.com/office/officeart/2005/8/layout/list1"/>
    <dgm:cxn modelId="{0CA398DC-FEFD-424A-8FD0-DA7BBBA71078}" type="presParOf" srcId="{8FD0E420-532E-457D-9371-DC2057ED7054}" destId="{E9268BCC-A554-4B2E-AF2D-A223257AE7AF}" srcOrd="1" destOrd="0" presId="urn:microsoft.com/office/officeart/2005/8/layout/list1"/>
    <dgm:cxn modelId="{F88F1AFF-4E34-466F-AA10-3B5AA8EAF028}" type="presParOf" srcId="{0F2A65A2-05A6-441E-9E41-E8CAAD2D0A46}" destId="{4F7572F3-331D-464D-A193-5830543F1572}" srcOrd="9" destOrd="0" presId="urn:microsoft.com/office/officeart/2005/8/layout/list1"/>
    <dgm:cxn modelId="{A271A3C4-41E9-4FF8-8DF5-17AE86C0EFFC}" type="presParOf" srcId="{0F2A65A2-05A6-441E-9E41-E8CAAD2D0A46}" destId="{1663281C-22FC-44A1-AD1A-F0980BB974A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A79B542-657D-403F-89D9-E08EF0ED7789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B3E5F807-9617-4638-A3EE-E799E9A3B50D}">
      <dgm:prSet phldrT="[Text]" phldr="0" custT="0"/>
      <dgm:spPr/>
      <dgm:t>
        <a:bodyPr/>
        <a:lstStyle/>
        <a:p>
          <a:pPr algn="l" rtl="0">
            <a:lnSpc>
              <a:spcPct val="100000"/>
            </a:lnSpc>
          </a:pPr>
          <a:r>
            <a:rPr lang="en-US" sz="500">
              <a:solidFill>
                <a:schemeClr val="bg1"/>
              </a:solidFill>
              <a:latin typeface="Aptos" panose="02110004020202020204"/>
              <a:ea typeface="+mn-ea"/>
              <a:cs typeface="+mn-cs"/>
            </a:rPr>
            <a:t>Multilateral Financial Interest</a:t>
          </a:r>
        </a:p>
      </dgm:t>
    </dgm:pt>
    <dgm:pt modelId="{33D611A6-64CA-4EE8-92C4-990F65CA7F17}" type="parTrans" cxnId="{E1CC262E-307B-4AD5-BE3F-1ABAA1575FBF}">
      <dgm:prSet/>
      <dgm:spPr/>
      <dgm:t>
        <a:bodyPr/>
        <a:lstStyle/>
        <a:p>
          <a:endParaRPr lang="en-US"/>
        </a:p>
      </dgm:t>
    </dgm:pt>
    <dgm:pt modelId="{F373A409-BFE3-4C37-93D1-A19A6AEA312B}" type="sibTrans" cxnId="{E1CC262E-307B-4AD5-BE3F-1ABAA1575FBF}">
      <dgm:prSet/>
      <dgm:spPr/>
      <dgm:t>
        <a:bodyPr/>
        <a:lstStyle/>
        <a:p>
          <a:endParaRPr lang="en-US"/>
        </a:p>
      </dgm:t>
    </dgm:pt>
    <dgm:pt modelId="{5A74CA4F-DC94-407F-97AD-2F0B53F382F5}">
      <dgm:prSet phldr="0"/>
      <dgm:spPr/>
      <dgm:t>
        <a:bodyPr/>
        <a:lstStyle/>
        <a:p>
          <a:pPr algn="l" rtl="0">
            <a:lnSpc>
              <a:spcPct val="90000"/>
            </a:lnSpc>
          </a:pPr>
          <a:r>
            <a:rPr lang="en-US" sz="600">
              <a:solidFill>
                <a:schemeClr val="tx1"/>
              </a:solidFill>
              <a:latin typeface="Aptos"/>
              <a:ea typeface="+mn-ea"/>
              <a:cs typeface="+mn-cs"/>
            </a:rPr>
            <a:t>Collaboration in </a:t>
          </a:r>
          <a:r>
            <a:rPr lang="en-US" sz="600" b="0">
              <a:solidFill>
                <a:schemeClr val="tx1"/>
              </a:solidFill>
              <a:latin typeface="Aptos"/>
              <a:ea typeface="+mn-ea"/>
              <a:cs typeface="+mn-cs"/>
            </a:rPr>
            <a:t>Science </a:t>
          </a:r>
          <a:r>
            <a:rPr lang="en-US" sz="600">
              <a:solidFill>
                <a:schemeClr val="tx1"/>
              </a:solidFill>
              <a:latin typeface="Aptos"/>
              <a:ea typeface="+mn-ea"/>
              <a:cs typeface="+mn-cs"/>
            </a:rPr>
            <a:t>Diplomacy with the Development Bank </a:t>
          </a:r>
          <a:r>
            <a:rPr lang="en-US" sz="600" b="0">
              <a:solidFill>
                <a:schemeClr val="tx1"/>
              </a:solidFill>
              <a:latin typeface="Aptos"/>
              <a:ea typeface="+mn-ea"/>
              <a:cs typeface="+mn-cs"/>
            </a:rPr>
            <a:t>FONPLATA</a:t>
          </a:r>
        </a:p>
      </dgm:t>
    </dgm:pt>
    <dgm:pt modelId="{80D2CC5B-1FB9-408A-BEE5-BCC508FF9A54}" type="parTrans" cxnId="{CA0C4166-D05C-460E-9FF3-6086BD9D7C6C}">
      <dgm:prSet/>
      <dgm:spPr/>
    </dgm:pt>
    <dgm:pt modelId="{81EFA478-8B7F-49B3-9DC6-5F4896E037E6}" type="sibTrans" cxnId="{CA0C4166-D05C-460E-9FF3-6086BD9D7C6C}">
      <dgm:prSet/>
      <dgm:spPr/>
    </dgm:pt>
    <dgm:pt modelId="{59EB04BD-F642-49A6-9EBA-0E030917083C}">
      <dgm:prSet phldr="0"/>
      <dgm:spPr/>
      <dgm:t>
        <a:bodyPr/>
        <a:lstStyle/>
        <a:p>
          <a:pPr rtl="0">
            <a:lnSpc>
              <a:spcPct val="100000"/>
            </a:lnSpc>
          </a:pPr>
          <a:r>
            <a:rPr lang="en-US" sz="1000" b="0">
              <a:solidFill>
                <a:schemeClr val="tx1"/>
              </a:solidFill>
              <a:latin typeface="Aptos"/>
              <a:ea typeface="+mn-ea"/>
              <a:cs typeface="+mn-cs"/>
            </a:rPr>
            <a:t>FONPLATA-IAI</a:t>
          </a:r>
          <a:r>
            <a:rPr lang="en-US" sz="100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 Project Proposal for the International Climate Initiative (IKI) of </a:t>
          </a:r>
          <a:r>
            <a:rPr lang="en-US" sz="1000" b="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15 M</a:t>
          </a:r>
          <a:r>
            <a:rPr lang="en-US" sz="100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000" b="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Euros</a:t>
          </a:r>
          <a:endParaRPr lang="en-US" sz="1800" b="0">
            <a:solidFill>
              <a:schemeClr val="tx1"/>
            </a:solidFill>
            <a:latin typeface="Aptos Display" panose="02110004020202020204"/>
            <a:ea typeface="+mn-ea"/>
            <a:cs typeface="+mn-cs"/>
          </a:endParaRPr>
        </a:p>
      </dgm:t>
    </dgm:pt>
    <dgm:pt modelId="{B316E9D9-4B82-4F88-946A-371FAE50F678}" type="parTrans" cxnId="{E868038D-1FA0-492E-B0D8-C7F10518062E}">
      <dgm:prSet/>
      <dgm:spPr/>
    </dgm:pt>
    <dgm:pt modelId="{59341E79-0CB5-45C3-998F-83B42F31D947}" type="sibTrans" cxnId="{E868038D-1FA0-492E-B0D8-C7F10518062E}">
      <dgm:prSet/>
      <dgm:spPr/>
    </dgm:pt>
    <dgm:pt modelId="{4521DDAC-19F7-4D81-9E68-673B1FB24020}">
      <dgm:prSet phldr="0"/>
      <dgm:spPr/>
      <dgm:t>
        <a:bodyPr/>
        <a:lstStyle/>
        <a:p>
          <a:r>
            <a:rPr lang="en-US" sz="1000" b="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Project</a:t>
          </a:r>
          <a:r>
            <a:rPr lang="en-US" sz="100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 on Integrating Biodiversity into Development Finance for the Implementation of</a:t>
          </a:r>
          <a:r>
            <a:rPr lang="en-US" sz="1000" b="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00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NBSAPS </a:t>
          </a:r>
          <a:r>
            <a:rPr lang="en-US" sz="1000" b="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(National Biodiversity Strategies and Action Plans). </a:t>
          </a:r>
          <a:r>
            <a:rPr lang="en-US" sz="100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IKI requests participation from multilateral banks.</a:t>
          </a:r>
          <a:endParaRPr lang="es-ES" sz="1000">
            <a:solidFill>
              <a:schemeClr val="tx1"/>
            </a:solidFill>
            <a:latin typeface="Aptos"/>
            <a:ea typeface="+mn-ea"/>
            <a:cs typeface="+mn-cs"/>
          </a:endParaRPr>
        </a:p>
      </dgm:t>
    </dgm:pt>
    <dgm:pt modelId="{4D579A06-1E09-4B9D-B125-7B26E1F65859}" type="parTrans" cxnId="{18C3B043-2989-4DE5-B8AA-68D4DC277FA7}">
      <dgm:prSet/>
      <dgm:spPr/>
    </dgm:pt>
    <dgm:pt modelId="{BC6B497E-D49F-4B81-81A7-8F2561F553E4}" type="sibTrans" cxnId="{18C3B043-2989-4DE5-B8AA-68D4DC277FA7}">
      <dgm:prSet/>
      <dgm:spPr/>
    </dgm:pt>
    <dgm:pt modelId="{0F2A65A2-05A6-441E-9E41-E8CAAD2D0A46}" type="pres">
      <dgm:prSet presAssocID="{DA79B542-657D-403F-89D9-E08EF0ED7789}" presName="linear" presStyleCnt="0">
        <dgm:presLayoutVars>
          <dgm:dir/>
          <dgm:animLvl val="lvl"/>
          <dgm:resizeHandles val="exact"/>
        </dgm:presLayoutVars>
      </dgm:prSet>
      <dgm:spPr/>
    </dgm:pt>
    <dgm:pt modelId="{8EF4E7D0-98D4-414B-B42F-D4B4AE3562F4}" type="pres">
      <dgm:prSet presAssocID="{B3E5F807-9617-4638-A3EE-E799E9A3B50D}" presName="parentLin" presStyleCnt="0"/>
      <dgm:spPr/>
    </dgm:pt>
    <dgm:pt modelId="{99204D80-C535-4022-B3A1-62022219591D}" type="pres">
      <dgm:prSet presAssocID="{B3E5F807-9617-4638-A3EE-E799E9A3B50D}" presName="parentLeftMargin" presStyleLbl="node1" presStyleIdx="0" presStyleCnt="1"/>
      <dgm:spPr/>
    </dgm:pt>
    <dgm:pt modelId="{BD192208-D58B-4E54-A939-CF2075409DD3}" type="pres">
      <dgm:prSet presAssocID="{B3E5F807-9617-4638-A3EE-E799E9A3B50D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6A28A1C0-5F19-41C8-93D1-59932F27F56A}" type="pres">
      <dgm:prSet presAssocID="{B3E5F807-9617-4638-A3EE-E799E9A3B50D}" presName="negativeSpace" presStyleCnt="0"/>
      <dgm:spPr/>
    </dgm:pt>
    <dgm:pt modelId="{4A720443-1049-4C47-8B43-58483706A4F6}" type="pres">
      <dgm:prSet presAssocID="{B3E5F807-9617-4638-A3EE-E799E9A3B50D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E1CC262E-307B-4AD5-BE3F-1ABAA1575FBF}" srcId="{DA79B542-657D-403F-89D9-E08EF0ED7789}" destId="{B3E5F807-9617-4638-A3EE-E799E9A3B50D}" srcOrd="0" destOrd="0" parTransId="{33D611A6-64CA-4EE8-92C4-990F65CA7F17}" sibTransId="{F373A409-BFE3-4C37-93D1-A19A6AEA312B}"/>
    <dgm:cxn modelId="{18C3B043-2989-4DE5-B8AA-68D4DC277FA7}" srcId="{B3E5F807-9617-4638-A3EE-E799E9A3B50D}" destId="{4521DDAC-19F7-4D81-9E68-673B1FB24020}" srcOrd="2" destOrd="0" parTransId="{4D579A06-1E09-4B9D-B125-7B26E1F65859}" sibTransId="{BC6B497E-D49F-4B81-81A7-8F2561F553E4}"/>
    <dgm:cxn modelId="{CA0C4166-D05C-460E-9FF3-6086BD9D7C6C}" srcId="{B3E5F807-9617-4638-A3EE-E799E9A3B50D}" destId="{5A74CA4F-DC94-407F-97AD-2F0B53F382F5}" srcOrd="0" destOrd="0" parTransId="{80D2CC5B-1FB9-408A-BEE5-BCC508FF9A54}" sibTransId="{81EFA478-8B7F-49B3-9DC6-5F4896E037E6}"/>
    <dgm:cxn modelId="{FA14AA79-ED19-43B5-8539-104D5966D9DE}" type="presOf" srcId="{4521DDAC-19F7-4D81-9E68-673B1FB24020}" destId="{4A720443-1049-4C47-8B43-58483706A4F6}" srcOrd="0" destOrd="2" presId="urn:microsoft.com/office/officeart/2005/8/layout/list1"/>
    <dgm:cxn modelId="{F70D447F-AE8D-4661-A659-B3E872A0FA84}" type="presOf" srcId="{DA79B542-657D-403F-89D9-E08EF0ED7789}" destId="{0F2A65A2-05A6-441E-9E41-E8CAAD2D0A46}" srcOrd="0" destOrd="0" presId="urn:microsoft.com/office/officeart/2005/8/layout/list1"/>
    <dgm:cxn modelId="{E868038D-1FA0-492E-B0D8-C7F10518062E}" srcId="{B3E5F807-9617-4638-A3EE-E799E9A3B50D}" destId="{59EB04BD-F642-49A6-9EBA-0E030917083C}" srcOrd="1" destOrd="0" parTransId="{B316E9D9-4B82-4F88-946A-371FAE50F678}" sibTransId="{59341E79-0CB5-45C3-998F-83B42F31D947}"/>
    <dgm:cxn modelId="{8CE665CA-DE4D-4003-8C5D-CDE0DBAF4D0F}" type="presOf" srcId="{B3E5F807-9617-4638-A3EE-E799E9A3B50D}" destId="{99204D80-C535-4022-B3A1-62022219591D}" srcOrd="0" destOrd="0" presId="urn:microsoft.com/office/officeart/2005/8/layout/list1"/>
    <dgm:cxn modelId="{91A6B5D2-257C-410B-B08A-62420B573C2A}" type="presOf" srcId="{5A74CA4F-DC94-407F-97AD-2F0B53F382F5}" destId="{4A720443-1049-4C47-8B43-58483706A4F6}" srcOrd="0" destOrd="0" presId="urn:microsoft.com/office/officeart/2005/8/layout/list1"/>
    <dgm:cxn modelId="{01BDFFDA-0ED0-4D44-8D6F-34D4613CDF51}" type="presOf" srcId="{B3E5F807-9617-4638-A3EE-E799E9A3B50D}" destId="{BD192208-D58B-4E54-A939-CF2075409DD3}" srcOrd="1" destOrd="0" presId="urn:microsoft.com/office/officeart/2005/8/layout/list1"/>
    <dgm:cxn modelId="{83A454FB-8BCC-4F84-B93D-1AF5EBB4FABE}" type="presOf" srcId="{59EB04BD-F642-49A6-9EBA-0E030917083C}" destId="{4A720443-1049-4C47-8B43-58483706A4F6}" srcOrd="0" destOrd="1" presId="urn:microsoft.com/office/officeart/2005/8/layout/list1"/>
    <dgm:cxn modelId="{2B49160A-3CFA-471F-A20F-3AD8378E63AA}" type="presParOf" srcId="{0F2A65A2-05A6-441E-9E41-E8CAAD2D0A46}" destId="{8EF4E7D0-98D4-414B-B42F-D4B4AE3562F4}" srcOrd="0" destOrd="0" presId="urn:microsoft.com/office/officeart/2005/8/layout/list1"/>
    <dgm:cxn modelId="{EE25E57C-5F14-4995-895C-EE598E2D4BAB}" type="presParOf" srcId="{8EF4E7D0-98D4-414B-B42F-D4B4AE3562F4}" destId="{99204D80-C535-4022-B3A1-62022219591D}" srcOrd="0" destOrd="0" presId="urn:microsoft.com/office/officeart/2005/8/layout/list1"/>
    <dgm:cxn modelId="{366B8259-F650-44D3-86D2-951A154CB075}" type="presParOf" srcId="{8EF4E7D0-98D4-414B-B42F-D4B4AE3562F4}" destId="{BD192208-D58B-4E54-A939-CF2075409DD3}" srcOrd="1" destOrd="0" presId="urn:microsoft.com/office/officeart/2005/8/layout/list1"/>
    <dgm:cxn modelId="{15F142FA-DA64-4EC4-81F3-C33991EA54B8}" type="presParOf" srcId="{0F2A65A2-05A6-441E-9E41-E8CAAD2D0A46}" destId="{6A28A1C0-5F19-41C8-93D1-59932F27F56A}" srcOrd="1" destOrd="0" presId="urn:microsoft.com/office/officeart/2005/8/layout/list1"/>
    <dgm:cxn modelId="{334C4A05-A027-4F42-8CDD-CD8B7CAF1BA2}" type="presParOf" srcId="{0F2A65A2-05A6-441E-9E41-E8CAAD2D0A46}" destId="{4A720443-1049-4C47-8B43-58483706A4F6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C4C4DE-4D73-453D-BB80-DBE80F25C041}">
      <dsp:nvSpPr>
        <dsp:cNvPr id="0" name=""/>
        <dsp:cNvSpPr/>
      </dsp:nvSpPr>
      <dsp:spPr>
        <a:xfrm>
          <a:off x="3571" y="90096"/>
          <a:ext cx="1268015" cy="1268015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SDC Science </a:t>
          </a:r>
          <a:r>
            <a:rPr lang="pt-BR" sz="1400" kern="1200" err="1"/>
            <a:t>Diplomacy</a:t>
          </a:r>
          <a:r>
            <a:rPr lang="pt-BR" sz="1400" kern="1200"/>
            <a:t> Workshop</a:t>
          </a:r>
        </a:p>
      </dsp:txBody>
      <dsp:txXfrm>
        <a:off x="189267" y="275792"/>
        <a:ext cx="896623" cy="896623"/>
      </dsp:txXfrm>
    </dsp:sp>
    <dsp:sp modelId="{80F57A06-7452-4F03-97BB-8CFB69EC3365}">
      <dsp:nvSpPr>
        <dsp:cNvPr id="0" name=""/>
        <dsp:cNvSpPr/>
      </dsp:nvSpPr>
      <dsp:spPr>
        <a:xfrm>
          <a:off x="269855" y="1461075"/>
          <a:ext cx="735449" cy="735449"/>
        </a:xfrm>
        <a:prstGeom prst="mathPlus">
          <a:avLst/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kern="1200"/>
        </a:p>
      </dsp:txBody>
      <dsp:txXfrm>
        <a:off x="367339" y="1742311"/>
        <a:ext cx="540481" cy="172977"/>
      </dsp:txXfrm>
    </dsp:sp>
    <dsp:sp modelId="{BCEB8327-5864-4208-B6C6-E48B11608EF4}">
      <dsp:nvSpPr>
        <dsp:cNvPr id="0" name=""/>
        <dsp:cNvSpPr/>
      </dsp:nvSpPr>
      <dsp:spPr>
        <a:xfrm>
          <a:off x="3571" y="2299487"/>
          <a:ext cx="1268015" cy="1268015"/>
        </a:xfrm>
        <a:prstGeom prst="ellipse">
          <a:avLst/>
        </a:prstGeom>
        <a:solidFill>
          <a:schemeClr val="accent3">
            <a:shade val="50000"/>
            <a:hueOff val="-177661"/>
            <a:satOff val="-38386"/>
            <a:lumOff val="3667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USP </a:t>
          </a:r>
          <a:r>
            <a:rPr lang="pt-BR" sz="1400" kern="1200" err="1"/>
            <a:t>School</a:t>
          </a:r>
          <a:r>
            <a:rPr lang="pt-BR" sz="1400" kern="1200"/>
            <a:t> </a:t>
          </a:r>
          <a:r>
            <a:rPr lang="pt-BR" sz="1400" kern="1200" err="1"/>
            <a:t>of</a:t>
          </a:r>
          <a:r>
            <a:rPr lang="pt-BR" sz="1400" kern="1200"/>
            <a:t> Science </a:t>
          </a:r>
          <a:r>
            <a:rPr lang="pt-BR" sz="1400" kern="1200" err="1"/>
            <a:t>Diplomacy</a:t>
          </a:r>
        </a:p>
      </dsp:txBody>
      <dsp:txXfrm>
        <a:off x="189267" y="2485183"/>
        <a:ext cx="896623" cy="896623"/>
      </dsp:txXfrm>
    </dsp:sp>
    <dsp:sp modelId="{DE1BECC6-A73A-4945-8DD2-74E594C8FF83}">
      <dsp:nvSpPr>
        <dsp:cNvPr id="0" name=""/>
        <dsp:cNvSpPr/>
      </dsp:nvSpPr>
      <dsp:spPr>
        <a:xfrm>
          <a:off x="1461789" y="1592949"/>
          <a:ext cx="403228" cy="4717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-267814"/>
            <a:satOff val="-53691"/>
            <a:lumOff val="5148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kern="1200"/>
        </a:p>
      </dsp:txBody>
      <dsp:txXfrm>
        <a:off x="1461789" y="1687289"/>
        <a:ext cx="282260" cy="283021"/>
      </dsp:txXfrm>
    </dsp:sp>
    <dsp:sp modelId="{BEAAA7E3-4812-4BBE-A372-18D62BF97B4B}">
      <dsp:nvSpPr>
        <dsp:cNvPr id="0" name=""/>
        <dsp:cNvSpPr/>
      </dsp:nvSpPr>
      <dsp:spPr>
        <a:xfrm>
          <a:off x="2032396" y="560784"/>
          <a:ext cx="2536031" cy="2536031"/>
        </a:xfrm>
        <a:prstGeom prst="ellipse">
          <a:avLst/>
        </a:prstGeom>
        <a:solidFill>
          <a:schemeClr val="accent3">
            <a:shade val="50000"/>
            <a:hueOff val="-177661"/>
            <a:satOff val="-38386"/>
            <a:lumOff val="3667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/>
            <a:t>Science </a:t>
          </a:r>
          <a:r>
            <a:rPr lang="pt-BR" sz="2000" kern="1200" err="1"/>
            <a:t>Diplomacy</a:t>
          </a:r>
          <a:r>
            <a:rPr lang="pt-BR" sz="2000" kern="1200"/>
            <a:t> for </a:t>
          </a:r>
          <a:r>
            <a:rPr lang="pt-BR" sz="2000" kern="1200" err="1"/>
            <a:t>Sustainable</a:t>
          </a:r>
          <a:r>
            <a:rPr lang="pt-BR" sz="2000" kern="1200"/>
            <a:t> </a:t>
          </a:r>
          <a:r>
            <a:rPr lang="pt-BR" sz="2000" kern="1200" err="1"/>
            <a:t>Development</a:t>
          </a:r>
          <a:r>
            <a:rPr lang="pt-BR" sz="2000" kern="1200"/>
            <a:t> in </a:t>
          </a:r>
          <a:r>
            <a:rPr lang="pt-BR" sz="2000" kern="1200" err="1"/>
            <a:t>the</a:t>
          </a:r>
          <a:r>
            <a:rPr lang="pt-BR" sz="2000" kern="1200"/>
            <a:t> </a:t>
          </a:r>
          <a:r>
            <a:rPr lang="pt-BR" sz="2000" kern="1200" err="1"/>
            <a:t>Americas</a:t>
          </a:r>
        </a:p>
      </dsp:txBody>
      <dsp:txXfrm>
        <a:off x="2403789" y="932177"/>
        <a:ext cx="1793245" cy="17932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C4C4DE-4D73-453D-BB80-DBE80F25C041}">
      <dsp:nvSpPr>
        <dsp:cNvPr id="0" name=""/>
        <dsp:cNvSpPr/>
      </dsp:nvSpPr>
      <dsp:spPr>
        <a:xfrm>
          <a:off x="2700" y="35804"/>
          <a:ext cx="958619" cy="958619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/>
            <a:t>SDC Science </a:t>
          </a:r>
          <a:r>
            <a:rPr lang="pt-BR" sz="1000" kern="1200" err="1"/>
            <a:t>Diplomacy</a:t>
          </a:r>
          <a:r>
            <a:rPr lang="pt-BR" sz="1000" kern="1200"/>
            <a:t> Center</a:t>
          </a:r>
        </a:p>
      </dsp:txBody>
      <dsp:txXfrm>
        <a:off x="143087" y="176191"/>
        <a:ext cx="677845" cy="677845"/>
      </dsp:txXfrm>
    </dsp:sp>
    <dsp:sp modelId="{80F57A06-7452-4F03-97BB-8CFB69EC3365}">
      <dsp:nvSpPr>
        <dsp:cNvPr id="0" name=""/>
        <dsp:cNvSpPr/>
      </dsp:nvSpPr>
      <dsp:spPr>
        <a:xfrm>
          <a:off x="204010" y="1072264"/>
          <a:ext cx="555999" cy="555999"/>
        </a:xfrm>
        <a:prstGeom prst="mathPlus">
          <a:avLst/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800" kern="1200"/>
        </a:p>
      </dsp:txBody>
      <dsp:txXfrm>
        <a:off x="277708" y="1284878"/>
        <a:ext cx="408603" cy="130771"/>
      </dsp:txXfrm>
    </dsp:sp>
    <dsp:sp modelId="{BCEB8327-5864-4208-B6C6-E48B11608EF4}">
      <dsp:nvSpPr>
        <dsp:cNvPr id="0" name=""/>
        <dsp:cNvSpPr/>
      </dsp:nvSpPr>
      <dsp:spPr>
        <a:xfrm>
          <a:off x="2700" y="1706103"/>
          <a:ext cx="958619" cy="958619"/>
        </a:xfrm>
        <a:prstGeom prst="ellipse">
          <a:avLst/>
        </a:prstGeom>
        <a:solidFill>
          <a:schemeClr val="accent3">
            <a:shade val="50000"/>
            <a:hueOff val="-177661"/>
            <a:satOff val="-38386"/>
            <a:lumOff val="3667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/>
            <a:t>Open </a:t>
          </a:r>
          <a:r>
            <a:rPr lang="pt-BR" sz="1000" kern="1200" err="1"/>
            <a:t>and</a:t>
          </a:r>
          <a:r>
            <a:rPr lang="pt-BR" sz="1000" kern="1200"/>
            <a:t> Inclusive STI Project</a:t>
          </a:r>
        </a:p>
      </dsp:txBody>
      <dsp:txXfrm>
        <a:off x="143087" y="1846490"/>
        <a:ext cx="677845" cy="677845"/>
      </dsp:txXfrm>
    </dsp:sp>
    <dsp:sp modelId="{DE1BECC6-A73A-4945-8DD2-74E594C8FF83}">
      <dsp:nvSpPr>
        <dsp:cNvPr id="0" name=""/>
        <dsp:cNvSpPr/>
      </dsp:nvSpPr>
      <dsp:spPr>
        <a:xfrm>
          <a:off x="1105113" y="1171960"/>
          <a:ext cx="304841" cy="3566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-267814"/>
            <a:satOff val="-53691"/>
            <a:lumOff val="5148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800" kern="1200"/>
        </a:p>
      </dsp:txBody>
      <dsp:txXfrm>
        <a:off x="1105113" y="1243281"/>
        <a:ext cx="213389" cy="213964"/>
      </dsp:txXfrm>
    </dsp:sp>
    <dsp:sp modelId="{BEAAA7E3-4812-4BBE-A372-18D62BF97B4B}">
      <dsp:nvSpPr>
        <dsp:cNvPr id="0" name=""/>
        <dsp:cNvSpPr/>
      </dsp:nvSpPr>
      <dsp:spPr>
        <a:xfrm>
          <a:off x="1536492" y="391644"/>
          <a:ext cx="1917239" cy="1917239"/>
        </a:xfrm>
        <a:prstGeom prst="ellipse">
          <a:avLst/>
        </a:prstGeom>
        <a:solidFill>
          <a:schemeClr val="accent3">
            <a:shade val="50000"/>
            <a:hueOff val="-177661"/>
            <a:satOff val="-38386"/>
            <a:lumOff val="3667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/>
            <a:t>El Salvador: Science </a:t>
          </a:r>
          <a:r>
            <a:rPr lang="pt-BR" sz="1500" kern="1200" err="1"/>
            <a:t>Diplomacy</a:t>
          </a:r>
          <a:r>
            <a:rPr lang="pt-BR" sz="1500" kern="1200"/>
            <a:t> Workshop for Open </a:t>
          </a:r>
          <a:r>
            <a:rPr lang="pt-BR" sz="1500" kern="1200" err="1"/>
            <a:t>and</a:t>
          </a:r>
          <a:r>
            <a:rPr lang="pt-BR" sz="1500" kern="1200"/>
            <a:t> Inclusive STI</a:t>
          </a:r>
        </a:p>
      </dsp:txBody>
      <dsp:txXfrm>
        <a:off x="1817265" y="672417"/>
        <a:ext cx="1355693" cy="13556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20443-1049-4C47-8B43-58483706A4F6}">
      <dsp:nvSpPr>
        <dsp:cNvPr id="0" name=""/>
        <dsp:cNvSpPr/>
      </dsp:nvSpPr>
      <dsp:spPr>
        <a:xfrm>
          <a:off x="0" y="313587"/>
          <a:ext cx="9836727" cy="1212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3439" tIns="229108" rIns="763439" bIns="78232" numCol="1" spcCol="1270" anchor="t" anchorCtr="0">
          <a:noAutofit/>
        </a:bodyPr>
        <a:lstStyle/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Collaboration in DC with CONACYT is fundamental for the country's accession to the IAI.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May 2025. The Vice Minister of Education, Science &amp; Technology submitted the accession request to the Ministry of Foreign Affairs.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The Minister of Foreign Affairs forwarded the process to the Presidential Palace, where it is currently under review.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It then went to the Legislative Assembly for final approval.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The Ministry of Foreign Affairs will deposit the document with the OAS for accession.</a:t>
          </a:r>
        </a:p>
      </dsp:txBody>
      <dsp:txXfrm>
        <a:off x="0" y="313587"/>
        <a:ext cx="9836727" cy="1212750"/>
      </dsp:txXfrm>
    </dsp:sp>
    <dsp:sp modelId="{BD192208-D58B-4E54-A939-CF2075409DD3}">
      <dsp:nvSpPr>
        <dsp:cNvPr id="0" name=""/>
        <dsp:cNvSpPr/>
      </dsp:nvSpPr>
      <dsp:spPr>
        <a:xfrm>
          <a:off x="491836" y="151227"/>
          <a:ext cx="6885708" cy="3247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263" tIns="0" rIns="260263" bIns="0" numCol="1" spcCol="1270" anchor="ctr" anchorCtr="0">
          <a:noAutofit/>
        </a:bodyPr>
        <a:lstStyle/>
        <a:p>
          <a:pPr marL="0" lvl="0" indent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Montserrat Medium"/>
            </a:rPr>
            <a:t>Political and diplomatic interest​</a:t>
          </a:r>
        </a:p>
      </dsp:txBody>
      <dsp:txXfrm>
        <a:off x="507688" y="167079"/>
        <a:ext cx="6854004" cy="293016"/>
      </dsp:txXfrm>
    </dsp:sp>
    <dsp:sp modelId="{0F6A980C-6829-4BBD-BE11-7E175335AFDC}">
      <dsp:nvSpPr>
        <dsp:cNvPr id="0" name=""/>
        <dsp:cNvSpPr/>
      </dsp:nvSpPr>
      <dsp:spPr>
        <a:xfrm>
          <a:off x="0" y="1748097"/>
          <a:ext cx="9836727" cy="7969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3439" tIns="229108" rIns="763439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Topics of interest: Antarctica.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Interest in creating an Institute of Scientific Diplomacy in collaboration with the IAI, with funding support for IAI personnel, programs, and activities.</a:t>
          </a:r>
        </a:p>
      </dsp:txBody>
      <dsp:txXfrm>
        <a:off x="0" y="1748097"/>
        <a:ext cx="9836727" cy="796950"/>
      </dsp:txXfrm>
    </dsp:sp>
    <dsp:sp modelId="{EC04E7B3-AF6F-48DD-B269-2CA307D48D0D}">
      <dsp:nvSpPr>
        <dsp:cNvPr id="0" name=""/>
        <dsp:cNvSpPr/>
      </dsp:nvSpPr>
      <dsp:spPr>
        <a:xfrm>
          <a:off x="491836" y="1585737"/>
          <a:ext cx="6885708" cy="3247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263" tIns="0" rIns="260263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Institutional and financial collaboration.</a:t>
          </a:r>
        </a:p>
      </dsp:txBody>
      <dsp:txXfrm>
        <a:off x="507688" y="1601589"/>
        <a:ext cx="6854004" cy="293016"/>
      </dsp:txXfrm>
    </dsp:sp>
    <dsp:sp modelId="{1663281C-22FC-44A1-AD1A-F0980BB974A1}">
      <dsp:nvSpPr>
        <dsp:cNvPr id="0" name=""/>
        <dsp:cNvSpPr/>
      </dsp:nvSpPr>
      <dsp:spPr>
        <a:xfrm>
          <a:off x="0" y="2766807"/>
          <a:ext cx="9836727" cy="166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3439" tIns="229108" rIns="763439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“</a:t>
          </a:r>
          <a:r>
            <a:rPr lang="en-US" sz="1100" b="1" kern="1200" dirty="0"/>
            <a:t>South American Meeting for the Andes Mountain</a:t>
          </a:r>
          <a:r>
            <a:rPr lang="en-US" sz="1100" kern="1200" dirty="0"/>
            <a:t>s” (October 23-24, 2025, Tolima, Colombia).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Initiative of subnational governments from 7 Andean countries, in collaboration with the Andean Mountain Range Initiative (AMI). • Creation of the Ad Hoc Group for Subnational Cooperation in the Andes Mountains as a platform to strengthen multi-level governance and cooperation.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Creation of the Andean Scientific Panel and its First Report on the Current State of the Andes Mountains, integrating scientific knowledge, local perspectives, and community participation.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The IAI was invited to collaborate on the Panel's conceptualization.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Creation of a trust fund financed by subnational governments. IDEAM and IAI participate.</a:t>
          </a:r>
        </a:p>
      </dsp:txBody>
      <dsp:txXfrm>
        <a:off x="0" y="2766807"/>
        <a:ext cx="9836727" cy="1663200"/>
      </dsp:txXfrm>
    </dsp:sp>
    <dsp:sp modelId="{E9268BCC-A554-4B2E-AF2D-A223257AE7AF}">
      <dsp:nvSpPr>
        <dsp:cNvPr id="0" name=""/>
        <dsp:cNvSpPr/>
      </dsp:nvSpPr>
      <dsp:spPr>
        <a:xfrm>
          <a:off x="491836" y="2604447"/>
          <a:ext cx="6885708" cy="3247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263" tIns="0" rIns="260263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Focus on subnational government.</a:t>
          </a:r>
        </a:p>
      </dsp:txBody>
      <dsp:txXfrm>
        <a:off x="507688" y="2620299"/>
        <a:ext cx="6854004" cy="2930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20443-1049-4C47-8B43-58483706A4F6}">
      <dsp:nvSpPr>
        <dsp:cNvPr id="0" name=""/>
        <dsp:cNvSpPr/>
      </dsp:nvSpPr>
      <dsp:spPr>
        <a:xfrm>
          <a:off x="0" y="376864"/>
          <a:ext cx="8695771" cy="1606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4888" tIns="312420" rIns="674888" bIns="106680" numCol="1" spcCol="1270" anchor="t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>
              <a:solidFill>
                <a:schemeClr val="tx1"/>
              </a:solidFill>
              <a:latin typeface="Aptos"/>
              <a:ea typeface="+mn-ea"/>
              <a:cs typeface="+mn-cs"/>
            </a:rPr>
            <a:t>Collaboration in </a:t>
          </a:r>
          <a:r>
            <a:rPr lang="en-US" sz="1500" b="0" kern="1200">
              <a:solidFill>
                <a:schemeClr val="tx1"/>
              </a:solidFill>
              <a:latin typeface="Aptos"/>
              <a:ea typeface="+mn-ea"/>
              <a:cs typeface="+mn-cs"/>
            </a:rPr>
            <a:t>Science </a:t>
          </a:r>
          <a:r>
            <a:rPr lang="en-US" sz="1500" kern="1200">
              <a:solidFill>
                <a:schemeClr val="tx1"/>
              </a:solidFill>
              <a:latin typeface="Aptos"/>
              <a:ea typeface="+mn-ea"/>
              <a:cs typeface="+mn-cs"/>
            </a:rPr>
            <a:t>Diplomacy with the Development Bank </a:t>
          </a:r>
          <a:r>
            <a:rPr lang="en-US" sz="1500" b="0" kern="1200">
              <a:solidFill>
                <a:schemeClr val="tx1"/>
              </a:solidFill>
              <a:latin typeface="Aptos"/>
              <a:ea typeface="+mn-ea"/>
              <a:cs typeface="+mn-cs"/>
            </a:rPr>
            <a:t>FONPLATA</a:t>
          </a:r>
        </a:p>
        <a:p>
          <a:pPr marL="114300" lvl="1" indent="-114300" algn="l" defTabSz="666750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0" kern="1200">
              <a:solidFill>
                <a:schemeClr val="tx1"/>
              </a:solidFill>
              <a:latin typeface="Aptos"/>
              <a:ea typeface="+mn-ea"/>
              <a:cs typeface="+mn-cs"/>
            </a:rPr>
            <a:t>FONPLATA-IAI</a:t>
          </a:r>
          <a:r>
            <a:rPr lang="en-US" sz="1500" kern="120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 Project Proposal for the International Climate Initiative (IKI) of </a:t>
          </a:r>
          <a:r>
            <a:rPr lang="en-US" sz="1500" b="0" kern="120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15 M</a:t>
          </a:r>
          <a:r>
            <a:rPr lang="en-US" sz="1500" kern="120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500" b="0" kern="120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Euros</a:t>
          </a:r>
          <a:endParaRPr lang="en-US" sz="1500" b="0" kern="1200">
            <a:solidFill>
              <a:schemeClr val="tx1"/>
            </a:solidFill>
            <a:latin typeface="Aptos Display" panose="02110004020202020204"/>
            <a:ea typeface="+mn-ea"/>
            <a:cs typeface="+mn-cs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0" kern="120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Project</a:t>
          </a:r>
          <a:r>
            <a:rPr lang="en-US" sz="1500" kern="120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 on Integrating Biodiversity into Development Finance for the Implementation of</a:t>
          </a:r>
          <a:r>
            <a:rPr lang="en-US" sz="1500" b="0" kern="120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500" kern="120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NBSAPS </a:t>
          </a:r>
          <a:r>
            <a:rPr lang="en-US" sz="1500" b="0" kern="120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(National Biodiversity Strategies and Action Plans). </a:t>
          </a:r>
          <a:r>
            <a:rPr lang="en-US" sz="1500" kern="120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IKI requests participation from multilateral banks.</a:t>
          </a:r>
          <a:endParaRPr lang="es-ES" sz="1500" kern="1200">
            <a:solidFill>
              <a:schemeClr val="tx1"/>
            </a:solidFill>
            <a:latin typeface="Aptos" panose="02110004020202020204"/>
            <a:ea typeface="+mn-ea"/>
            <a:cs typeface="+mn-cs"/>
          </a:endParaRPr>
        </a:p>
      </dsp:txBody>
      <dsp:txXfrm>
        <a:off x="0" y="376864"/>
        <a:ext cx="8695771" cy="1606500"/>
      </dsp:txXfrm>
    </dsp:sp>
    <dsp:sp modelId="{BD192208-D58B-4E54-A939-CF2075409DD3}">
      <dsp:nvSpPr>
        <dsp:cNvPr id="0" name=""/>
        <dsp:cNvSpPr/>
      </dsp:nvSpPr>
      <dsp:spPr>
        <a:xfrm>
          <a:off x="434788" y="155464"/>
          <a:ext cx="6087039" cy="442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0076" tIns="0" rIns="230076" bIns="0" numCol="1" spcCol="1270" anchor="ctr" anchorCtr="0">
          <a:noAutofit/>
        </a:bodyPr>
        <a:lstStyle/>
        <a:p>
          <a:pPr marL="0" lvl="0" indent="0" algn="l" defTabSz="6667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chemeClr val="bg1"/>
              </a:solidFill>
              <a:latin typeface="Aptos" panose="02110004020202020204"/>
              <a:ea typeface="+mn-ea"/>
              <a:cs typeface="+mn-cs"/>
            </a:rPr>
            <a:t>Multilateral Financial Interest</a:t>
          </a:r>
        </a:p>
      </dsp:txBody>
      <dsp:txXfrm>
        <a:off x="456404" y="177080"/>
        <a:ext cx="6043807" cy="3995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0ADE62-0381-44B1-BABD-A593674B1BBE}" type="datetimeFigureOut">
              <a:t>7/1/26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057E4A-A031-460B-832B-B899E655896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742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41E4D-4F9D-EF10-DA67-44F9BC269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C2111C-FD9F-1A27-B83F-0358899BA1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C30A1C-9525-BF3A-E31E-0BD31F2260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14375" indent="-285750">
              <a:spcAft>
                <a:spcPts val="200"/>
              </a:spcAft>
              <a:buFont typeface="Arial,Sans-Serif"/>
              <a:buChar char="•"/>
            </a:pPr>
            <a:r>
              <a:rPr lang="es-ES" b="1">
                <a:solidFill>
                  <a:schemeClr val="bg1">
                    <a:lumMod val="49000"/>
                  </a:schemeClr>
                </a:solidFill>
              </a:rPr>
              <a:t>Español: 487 </a:t>
            </a:r>
            <a:endParaRPr lang="en-US">
              <a:solidFill>
                <a:schemeClr val="bg1">
                  <a:lumMod val="49000"/>
                </a:schemeClr>
              </a:solidFill>
            </a:endParaRPr>
          </a:p>
          <a:p>
            <a:pPr marL="714375" indent="-285750">
              <a:spcAft>
                <a:spcPts val="200"/>
              </a:spcAft>
              <a:buFont typeface="Arial,Sans-Serif"/>
              <a:buChar char="•"/>
            </a:pPr>
            <a:r>
              <a:rPr lang="es-ES" b="1">
                <a:solidFill>
                  <a:schemeClr val="bg1">
                    <a:lumMod val="49000"/>
                  </a:schemeClr>
                </a:solidFill>
              </a:rPr>
              <a:t>Inglés: 188 </a:t>
            </a:r>
            <a:endParaRPr lang="es-ES"/>
          </a:p>
          <a:p>
            <a:pPr marL="714375" indent="-285750">
              <a:spcAft>
                <a:spcPts val="200"/>
              </a:spcAft>
              <a:buFont typeface="Arial,Sans-Serif"/>
              <a:buChar char="•"/>
            </a:pPr>
            <a:r>
              <a:rPr lang="es-ES" b="1">
                <a:solidFill>
                  <a:schemeClr val="bg1">
                    <a:lumMod val="49000"/>
                  </a:schemeClr>
                </a:solidFill>
              </a:rPr>
              <a:t>Portugués: 5  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ACF0F1-DD73-510E-AE0E-3E53AFA5B1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057E4A-A031-460B-832B-B899E655896C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325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A341F-88D3-FA56-8383-B64052635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482CA0-9FF9-E4EF-068F-E40E970A80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9F0097-1084-D859-CBEA-B509009DE8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3 columnas, </a:t>
            </a:r>
            <a:r>
              <a:rPr lang="en-US" err="1">
                <a:ea typeface="Calibri"/>
                <a:cs typeface="Calibri"/>
              </a:rPr>
              <a:t>centroamerica</a:t>
            </a:r>
            <a:r>
              <a:rPr lang="en-US">
                <a:ea typeface="Calibri"/>
                <a:cs typeface="Calibri"/>
              </a:rPr>
              <a:t>, </a:t>
            </a:r>
            <a:r>
              <a:rPr lang="en-US" err="1">
                <a:ea typeface="Calibri"/>
                <a:cs typeface="Calibri"/>
              </a:rPr>
              <a:t>cono</a:t>
            </a:r>
            <a:r>
              <a:rPr lang="en-US">
                <a:ea typeface="Calibri"/>
                <a:cs typeface="Calibri"/>
              </a:rPr>
              <a:t> sur, </a:t>
            </a:r>
            <a:r>
              <a:rPr lang="en-US" err="1">
                <a:ea typeface="Calibri"/>
                <a:cs typeface="Calibri"/>
              </a:rPr>
              <a:t>andes</a:t>
            </a:r>
            <a:br>
              <a:rPr lang="en-US">
                <a:ea typeface="Calibri"/>
                <a:cs typeface="+mn-lt"/>
              </a:rPr>
            </a:br>
            <a:r>
              <a:rPr lang="en-US">
                <a:ea typeface="Calibri"/>
                <a:cs typeface="Calibri"/>
              </a:rPr>
              <a:t>1 </a:t>
            </a:r>
            <a:r>
              <a:rPr lang="en-US" err="1">
                <a:ea typeface="Calibri"/>
                <a:cs typeface="Calibri"/>
              </a:rPr>
              <a:t>objetivo</a:t>
            </a:r>
            <a:r>
              <a:rPr lang="en-US">
                <a:ea typeface="Calibri"/>
                <a:cs typeface="Calibri"/>
              </a:rPr>
              <a:t> politico </a:t>
            </a:r>
            <a:r>
              <a:rPr lang="en-US" err="1">
                <a:ea typeface="Calibri"/>
                <a:cs typeface="Calibri"/>
              </a:rPr>
              <a:t>intl</a:t>
            </a:r>
            <a:br>
              <a:rPr lang="en-US">
                <a:ea typeface="Calibri"/>
                <a:cs typeface="+mn-lt"/>
              </a:rPr>
            </a:br>
            <a:r>
              <a:rPr lang="en-US">
                <a:ea typeface="Calibri"/>
                <a:cs typeface="Calibri"/>
              </a:rPr>
              <a:t>2 </a:t>
            </a:r>
            <a:r>
              <a:rPr lang="en-US" err="1">
                <a:ea typeface="Calibri"/>
                <a:cs typeface="Calibri"/>
              </a:rPr>
              <a:t>ayuda</a:t>
            </a:r>
            <a:r>
              <a:rPr lang="en-US">
                <a:ea typeface="Calibri"/>
                <a:cs typeface="Calibri"/>
              </a:rPr>
              <a:t> a collab </a:t>
            </a:r>
            <a:r>
              <a:rPr lang="en-US" err="1">
                <a:ea typeface="Calibri"/>
                <a:cs typeface="Calibri"/>
              </a:rPr>
              <a:t>institutcional</a:t>
            </a:r>
            <a:r>
              <a:rPr lang="en-US">
                <a:ea typeface="Calibri"/>
                <a:cs typeface="Calibri"/>
              </a:rPr>
              <a:t> y </a:t>
            </a:r>
            <a:r>
              <a:rPr lang="en-US" err="1">
                <a:ea typeface="Calibri"/>
                <a:cs typeface="Calibri"/>
              </a:rPr>
              <a:t>financiera</a:t>
            </a:r>
            <a:br>
              <a:rPr lang="en-US">
                <a:ea typeface="Calibri"/>
                <a:cs typeface="+mn-lt"/>
              </a:rPr>
            </a:br>
            <a:r>
              <a:rPr lang="en-US">
                <a:ea typeface="Calibri"/>
                <a:cs typeface="Calibri"/>
              </a:rPr>
              <a:t>3 </a:t>
            </a:r>
            <a:r>
              <a:rPr lang="en-US" err="1">
                <a:ea typeface="Calibri"/>
                <a:cs typeface="Calibri"/>
              </a:rPr>
              <a:t>ej</a:t>
            </a:r>
            <a:r>
              <a:rPr lang="en-US">
                <a:ea typeface="Calibri"/>
                <a:cs typeface="Calibri"/>
              </a:rPr>
              <a:t> gov </a:t>
            </a:r>
            <a:r>
              <a:rPr lang="en-US" err="1">
                <a:ea typeface="Calibri"/>
                <a:cs typeface="Calibri"/>
              </a:rPr>
              <a:t>subnacional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10D266-80A2-56FD-8481-897D2FB701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E1C40D-494E-4DED-BDAF-ED7AD0103E31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548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EB845-E810-08C9-9DBB-68456807B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B97B7A-4998-EB86-4374-3EFFBA5B8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3AE6B-F918-08E0-1A32-DFA11FCF5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7C7F4-64A6-7075-26E0-93C0FED97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9903D-EF14-DE3D-B565-E5905B92A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542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FBC61-30B4-F0CD-EA26-B6915547F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AE31C-3EA3-3D40-CD6B-931327BDE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41B30-ED14-AB84-0B52-B9C3596E3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E5766-7168-2B8D-1FD1-1880823D8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DA3EF6-386A-C4E3-7A15-691AE81A3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817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B3252-C18C-64D3-7489-CF8814274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2E1E0B-CDB8-DEBF-7B43-A0E7E1316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8F55F-3A85-3111-64C6-AA6D7D095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6CFC8-02ED-9131-02E0-880A4E8F4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43DC2F-22FE-0738-21F1-F7F3DE0AA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990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E6865-52AD-0955-F4CC-F10DE8D86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D5DE2-366C-8915-7576-16036ECB47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F5B8DD-F234-D843-EE8B-D2276814F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A3694E-630D-0480-2A68-53F8F353E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AFD9C3-15A1-1442-4EF5-1FF547451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27414-CBBF-DB1F-9041-2CE593291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699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80437-1A0C-9FF5-4B8C-E12645151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55C6E-731F-2DC3-8D54-0ABAEC5AF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5E70CF-9268-A69D-75BB-0F03A6FCD7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07D536-86D4-536F-2DFE-3722315B69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CA22DD-AC8D-272B-B077-300AEA2BBF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5F7EB0-11ED-52F4-B370-9C5C0E33B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5091C7-36BA-3FC1-A98F-C1F86652C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2D3045-6586-E087-EE2B-B15AB6711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48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5D601-BE82-53AF-E381-10E1EA939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7C7877-0954-3BEA-6096-1C82E7AF1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74E81E-4C0A-15A8-B0B4-762A6E03C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0C8623-2197-4B38-8F86-D9DE7C2B3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362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6A6024-FF32-A95A-E438-EF0179D2D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7DB8B8-C72B-2E4D-6691-18DEEA041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90DDFD-957E-AC1B-5DD6-09E533B16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808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BC656-CB1C-EF77-836B-CDCC3782A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A7D87-A0A1-89A1-051E-AA3BAE62C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C33EC-705A-AA06-C7C2-8AEE0819C6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4F2EBA-D03A-26A9-F8B3-B2DC0DB16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9156D9-270C-533A-6DF4-352969287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A26CDA-2A10-FD33-B170-D788C7905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37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8CB91-0E59-B500-E645-CCC91C374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5636BE-32A1-424C-1318-B2EE97097C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D9D37-A36C-8864-F990-031FD4560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3B9D07-BF38-4227-CCFC-81CA71F62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5E88C9-A1C4-FDDB-2C36-AA22D68CD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788F01-8C67-9668-360B-D3085DC82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707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24B2A-A898-0978-9DF9-688EA36FD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95ECBD-BDC2-8827-72DB-18F3EE9065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3F22EA-8F84-8C48-69B9-E95398D77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55CEA-C5F1-BED4-BF38-FE43DA7DC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AB07C3-87B7-DB93-FA19-05CC3B0BC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221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5A780B-29BF-0900-E4B0-573D9F2343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484CB1-DDD7-3B24-DF43-FA923251B7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00218-3DC6-0807-977F-D504E4E91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5865-4AD8-4CCD-B0AF-24B9D50DE0F6}" type="datetimeFigureOut">
              <a:rPr lang="en-US" smtClean="0"/>
              <a:t>1/7/26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EDD6D-14AA-119C-464D-A3441F303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888C6D-5E67-FEDB-D312-78D905BBF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3951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7DB82A4F-F4C4-DF40-9E62-58E08BCDC090}"/>
              </a:ext>
            </a:extLst>
          </p:cNvPr>
          <p:cNvCxnSpPr/>
          <p:nvPr userDrawn="1"/>
        </p:nvCxnSpPr>
        <p:spPr>
          <a:xfrm>
            <a:off x="2459620" y="6499185"/>
            <a:ext cx="6858000" cy="0"/>
          </a:xfrm>
          <a:prstGeom prst="line">
            <a:avLst/>
          </a:prstGeom>
          <a:ln w="28575">
            <a:solidFill>
              <a:srgbClr val="D42E27"/>
            </a:solidFill>
            <a:miter lim="800000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Imagen 9">
            <a:extLst>
              <a:ext uri="{FF2B5EF4-FFF2-40B4-BE49-F238E27FC236}">
                <a16:creationId xmlns:a16="http://schemas.microsoft.com/office/drawing/2014/main" id="{E2070C60-6D42-AA4F-83BD-70BDCFCE4B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32177" y="-11875"/>
            <a:ext cx="1169575" cy="181616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FDC33E7-2AD2-BD48-9939-4979298564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1875" y="5332020"/>
            <a:ext cx="1146228" cy="153785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FD39CED-51E5-CE45-B220-8D3AA873412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73770" y="5988392"/>
            <a:ext cx="2189782" cy="82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761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995D82-7F63-2425-0396-A09C056FC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DCD970-A6EC-6483-B081-B6CF2588D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8C7B-5FDB-4057-A683-1E1FEFAE95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145865-4AD8-4CCD-B0AF-24B9D50DE0F6}" type="datetimeFigureOut">
              <a:rPr lang="en-US" smtClean="0"/>
              <a:t>1/7/26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37316-3EB5-CCC9-D035-22871E8C8D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920A40-62B4-F114-CA34-1C75C28166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4F8684-509D-464A-95F8-4F15DFB2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83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jpe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svg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13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12" Type="http://schemas.microsoft.com/office/2007/relationships/diagramDrawing" Target="../diagrams/drawing1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21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20.png"/><Relationship Id="rId9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30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39.png"/><Relationship Id="rId2" Type="http://schemas.microsoft.com/office/2018/10/relationships/comments" Target="../comments/modernComment_143_5B33DF9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42.jpeg"/><Relationship Id="rId5" Type="http://schemas.openxmlformats.org/officeDocument/2006/relationships/diagramLayout" Target="../diagrams/layout3.xml"/><Relationship Id="rId10" Type="http://schemas.openxmlformats.org/officeDocument/2006/relationships/image" Target="../media/image41.jpeg"/><Relationship Id="rId4" Type="http://schemas.openxmlformats.org/officeDocument/2006/relationships/diagramData" Target="../diagrams/data3.xml"/><Relationship Id="rId9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850789-82DC-D90B-B0B6-C3C4EE7BF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E2406D2-4D98-274B-B941-91B36E83AE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green and white cover with a plane flying">
            <a:extLst>
              <a:ext uri="{FF2B5EF4-FFF2-40B4-BE49-F238E27FC236}">
                <a16:creationId xmlns:a16="http://schemas.microsoft.com/office/drawing/2014/main" id="{4CF0805E-C526-BB65-1C0A-136D13D6FE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8E2F8D-60DB-F76C-C525-18D42A3A5232}"/>
              </a:ext>
            </a:extLst>
          </p:cNvPr>
          <p:cNvSpPr txBox="1"/>
          <p:nvPr/>
        </p:nvSpPr>
        <p:spPr>
          <a:xfrm>
            <a:off x="587829" y="4292599"/>
            <a:ext cx="7598227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C" sz="2000" err="1">
                <a:latin typeface="Montserrat Medium"/>
              </a:rPr>
              <a:t>Science</a:t>
            </a:r>
            <a:r>
              <a:rPr lang="es-EC" sz="2000">
                <a:latin typeface="Montserrat Medium"/>
              </a:rPr>
              <a:t> </a:t>
            </a:r>
            <a:r>
              <a:rPr lang="es-EC" sz="2000" err="1">
                <a:latin typeface="Montserrat Medium"/>
              </a:rPr>
              <a:t>Diplomacy</a:t>
            </a:r>
            <a:r>
              <a:rPr lang="es-EC" sz="2000">
                <a:latin typeface="Montserrat Medium"/>
              </a:rPr>
              <a:t> Center &amp; STEP </a:t>
            </a:r>
            <a:r>
              <a:rPr lang="es-EC" sz="2000" err="1">
                <a:latin typeface="Montserrat Medium"/>
              </a:rPr>
              <a:t>Fellowship</a:t>
            </a:r>
            <a:r>
              <a:rPr lang="es-EC" sz="2000">
                <a:latin typeface="Montserrat Medium"/>
              </a:rPr>
              <a:t> </a:t>
            </a:r>
            <a:r>
              <a:rPr lang="es-EC" sz="2000" err="1">
                <a:latin typeface="Montserrat Medium"/>
              </a:rPr>
              <a:t>Program</a:t>
            </a:r>
            <a:endParaRPr lang="en-US" err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DC396F-EB3D-EC56-A575-C457349C1D45}"/>
              </a:ext>
            </a:extLst>
          </p:cNvPr>
          <p:cNvSpPr txBox="1"/>
          <p:nvPr/>
        </p:nvSpPr>
        <p:spPr>
          <a:xfrm>
            <a:off x="718457" y="5164666"/>
            <a:ext cx="7467600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C">
                <a:latin typeface="Montserrat Medium"/>
                <a:ea typeface="+mn-lt"/>
                <a:cs typeface="+mn-lt"/>
              </a:rPr>
              <a:t>Marcella </a:t>
            </a:r>
            <a:r>
              <a:rPr lang="es-EC" err="1">
                <a:latin typeface="Montserrat Medium"/>
                <a:ea typeface="+mn-lt"/>
                <a:cs typeface="+mn-lt"/>
              </a:rPr>
              <a:t>Ohira</a:t>
            </a:r>
            <a:r>
              <a:rPr lang="es-EC">
                <a:latin typeface="Montserrat Medium"/>
                <a:ea typeface="+mn-lt"/>
                <a:cs typeface="+mn-lt"/>
              </a:rPr>
              <a:t>, </a:t>
            </a:r>
            <a:r>
              <a:rPr lang="es-EC" err="1">
                <a:latin typeface="Montserrat Medium"/>
                <a:ea typeface="+mn-lt"/>
                <a:cs typeface="+mn-lt"/>
              </a:rPr>
              <a:t>Deputy</a:t>
            </a:r>
            <a:r>
              <a:rPr lang="es-EC">
                <a:latin typeface="Montserrat Medium"/>
                <a:ea typeface="+mn-lt"/>
                <a:cs typeface="+mn-lt"/>
              </a:rPr>
              <a:t> Executive Director and Director of the Science Diplomacy Centre (SDC)</a:t>
            </a:r>
            <a:endParaRPr lang="en-US"/>
          </a:p>
          <a:p>
            <a:r>
              <a:rPr lang="es-EC">
                <a:latin typeface="Montserrat Medium"/>
                <a:ea typeface="+mn-lt"/>
                <a:cs typeface="+mn-lt"/>
              </a:rPr>
              <a:t>Kim </a:t>
            </a:r>
            <a:r>
              <a:rPr lang="es-EC" err="1">
                <a:latin typeface="Montserrat Medium"/>
                <a:ea typeface="+mn-lt"/>
                <a:cs typeface="+mn-lt"/>
              </a:rPr>
              <a:t>Portmess</a:t>
            </a:r>
            <a:r>
              <a:rPr lang="es-EC">
                <a:latin typeface="Montserrat Medium"/>
                <a:ea typeface="+mn-lt"/>
                <a:cs typeface="+mn-lt"/>
              </a:rPr>
              <a:t>, </a:t>
            </a:r>
            <a:r>
              <a:rPr lang="es-EC" err="1">
                <a:latin typeface="Montserrat Medium"/>
                <a:ea typeface="+mn-lt"/>
                <a:cs typeface="+mn-lt"/>
              </a:rPr>
              <a:t>STeP</a:t>
            </a:r>
            <a:r>
              <a:rPr lang="es-EC">
                <a:latin typeface="Montserrat Medium"/>
                <a:ea typeface="+mn-lt"/>
                <a:cs typeface="+mn-lt"/>
              </a:rPr>
              <a:t> </a:t>
            </a:r>
            <a:r>
              <a:rPr lang="es-EC" err="1">
                <a:latin typeface="Montserrat Medium"/>
                <a:ea typeface="+mn-lt"/>
                <a:cs typeface="+mn-lt"/>
              </a:rPr>
              <a:t>Programme</a:t>
            </a:r>
            <a:r>
              <a:rPr lang="es-EC">
                <a:latin typeface="Montserrat Medium"/>
                <a:ea typeface="+mn-lt"/>
                <a:cs typeface="+mn-lt"/>
              </a:rPr>
              <a:t> Leader</a:t>
            </a:r>
            <a:endParaRPr lang="es-EC"/>
          </a:p>
          <a:p>
            <a:r>
              <a:rPr lang="en-US">
                <a:latin typeface="Montserrat Medium"/>
              </a:rPr>
              <a:t>Claudia Alarcón, </a:t>
            </a:r>
            <a:r>
              <a:rPr lang="en-US" err="1">
                <a:latin typeface="Montserrat Medium"/>
              </a:rPr>
              <a:t>STeP</a:t>
            </a:r>
            <a:r>
              <a:rPr lang="en-US">
                <a:latin typeface="Montserrat Medium"/>
              </a:rPr>
              <a:t> Fellow, SDC</a:t>
            </a:r>
          </a:p>
          <a:p>
            <a:r>
              <a:rPr lang="en-US">
                <a:latin typeface="Montserrat Medium"/>
              </a:rPr>
              <a:t>Gabriela Ferreira, </a:t>
            </a:r>
            <a:r>
              <a:rPr lang="en-US" err="1">
                <a:latin typeface="Montserrat Medium"/>
              </a:rPr>
              <a:t>STeP</a:t>
            </a:r>
            <a:r>
              <a:rPr lang="en-US">
                <a:latin typeface="Montserrat Medium"/>
              </a:rPr>
              <a:t> Fellow, SDC</a:t>
            </a:r>
          </a:p>
        </p:txBody>
      </p:sp>
    </p:spTree>
    <p:extLst>
      <p:ext uri="{BB962C8B-B14F-4D97-AF65-F5344CB8AC3E}">
        <p14:creationId xmlns:p14="http://schemas.microsoft.com/office/powerpoint/2010/main" val="566344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2358B4-7BEA-C685-20DF-5E73A4AB3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7A77D09-4629-466F-D4C1-92B41A8CF5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C9FFEF71-96D9-2A5B-35BA-38AD1D3232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09357E-98C9-3B2C-A281-25140A664336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8 JAN 2026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D3E2A2-AA07-4700-8485-9B6E41C22EF9}"/>
              </a:ext>
            </a:extLst>
          </p:cNvPr>
          <p:cNvSpPr txBox="1"/>
          <p:nvPr/>
        </p:nvSpPr>
        <p:spPr>
          <a:xfrm>
            <a:off x="609600" y="899885"/>
            <a:ext cx="7665720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/>
          </a:p>
          <a:p>
            <a:r>
              <a:rPr lang="en-US" sz="1600">
                <a:latin typeface="Montserrat Medium"/>
                <a:ea typeface="+mn-lt"/>
                <a:cs typeface="+mn-lt"/>
              </a:rPr>
              <a:t>Self-paced online course: 17 case studies from the Americas</a:t>
            </a:r>
            <a:endParaRPr lang="en-US"/>
          </a:p>
          <a:p>
            <a:endParaRPr lang="en-US"/>
          </a:p>
          <a:p>
            <a:r>
              <a:rPr lang="en-US" sz="1600">
                <a:latin typeface="Montserrat Medium"/>
                <a:ea typeface="+mn-lt"/>
                <a:cs typeface="+mn-lt"/>
              </a:rPr>
              <a:t>Webinar presentation: December 2</a:t>
            </a:r>
            <a:endParaRPr lang="en-US"/>
          </a:p>
          <a:p>
            <a:r>
              <a:rPr lang="en-US" sz="1600">
                <a:latin typeface="Montserrat Medium"/>
                <a:ea typeface="+mn-lt"/>
                <a:cs typeface="+mn-lt"/>
              </a:rPr>
              <a:t>Videos: Decision Makers, IAI Countries</a:t>
            </a:r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CA09C91-2D43-55ED-B59D-3581CC6B9D32}"/>
              </a:ext>
            </a:extLst>
          </p:cNvPr>
          <p:cNvSpPr/>
          <p:nvPr/>
        </p:nvSpPr>
        <p:spPr>
          <a:xfrm>
            <a:off x="608294" y="2788012"/>
            <a:ext cx="4604124" cy="282358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714375" indent="-285750">
              <a:buFont typeface="Arial"/>
              <a:buChar char="•"/>
            </a:pP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4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thematic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 modules</a:t>
            </a:r>
            <a:endParaRPr lang="pt-BR">
              <a:cs typeface="Arial"/>
            </a:endParaRPr>
          </a:p>
          <a:p>
            <a:pPr marL="714375" indent="-285750">
              <a:spcAft>
                <a:spcPts val="200"/>
              </a:spcAft>
              <a:buFont typeface="Arial"/>
              <a:buChar char="•"/>
            </a:pP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2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simulation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games</a:t>
            </a:r>
            <a:endParaRPr lang="es-ES" err="1">
              <a:solidFill>
                <a:schemeClr val="bg1">
                  <a:lumMod val="49000"/>
                </a:schemeClr>
              </a:solidFill>
            </a:endParaRPr>
          </a:p>
          <a:p>
            <a:pPr marL="714375" indent="-285750">
              <a:spcAft>
                <a:spcPts val="200"/>
              </a:spcAft>
              <a:buFont typeface="Arial"/>
              <a:buChar char="•"/>
            </a:pP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17 case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studies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from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the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Americas</a:t>
            </a:r>
            <a:endParaRPr lang="es-ES" err="1">
              <a:solidFill>
                <a:schemeClr val="bg1">
                  <a:lumMod val="49000"/>
                </a:schemeClr>
              </a:solidFill>
            </a:endParaRPr>
          </a:p>
          <a:p>
            <a:pPr marL="714375" indent="-285750">
              <a:spcAft>
                <a:spcPts val="200"/>
              </a:spcAft>
              <a:buFont typeface="Arial"/>
              <a:buChar char="•"/>
            </a:pP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3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languages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: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Spanish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, English, and Portuguese</a:t>
            </a:r>
            <a:endParaRPr lang="es-ES">
              <a:solidFill>
                <a:schemeClr val="bg1">
                  <a:lumMod val="49000"/>
                </a:schemeClr>
              </a:solidFill>
            </a:endParaRPr>
          </a:p>
          <a:p>
            <a:pPr marL="714375" indent="-285750">
              <a:spcAft>
                <a:spcPts val="200"/>
              </a:spcAft>
              <a:buFont typeface="Arial"/>
              <a:buChar char="•"/>
            </a:pPr>
            <a:r>
              <a:rPr lang="es-ES" sz="1600" err="1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Co-developed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with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the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University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of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 São Paulo -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latin typeface="Montserrat"/>
                <a:cs typeface="Arial"/>
              </a:rPr>
              <a:t>Brazil</a:t>
            </a:r>
            <a:endParaRPr lang="es-ES" err="1">
              <a:solidFill>
                <a:schemeClr val="bg1">
                  <a:lumMod val="49000"/>
                </a:schemeClr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7F5021B-5FD6-460C-3A6F-CC89223F80FA}"/>
              </a:ext>
            </a:extLst>
          </p:cNvPr>
          <p:cNvSpPr txBox="1"/>
          <p:nvPr/>
        </p:nvSpPr>
        <p:spPr>
          <a:xfrm>
            <a:off x="1037896" y="433552"/>
            <a:ext cx="546537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325536"/>
                </a:solidFill>
                <a:latin typeface="Montserrat Medium"/>
              </a:rPr>
              <a:t>Science Diplomacy Course</a:t>
            </a:r>
            <a:endParaRPr lang="en-US"/>
          </a:p>
        </p:txBody>
      </p:sp>
      <p:sp>
        <p:nvSpPr>
          <p:cNvPr id="8" name="Rectangle: Rounded Corners 6">
            <a:extLst>
              <a:ext uri="{FF2B5EF4-FFF2-40B4-BE49-F238E27FC236}">
                <a16:creationId xmlns:a16="http://schemas.microsoft.com/office/drawing/2014/main" id="{ED19323C-9113-6DFC-C382-78F8B928948C}"/>
              </a:ext>
            </a:extLst>
          </p:cNvPr>
          <p:cNvSpPr/>
          <p:nvPr/>
        </p:nvSpPr>
        <p:spPr>
          <a:xfrm>
            <a:off x="5570154" y="3519465"/>
            <a:ext cx="2816352" cy="204859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428625">
              <a:spcAft>
                <a:spcPts val="200"/>
              </a:spcAft>
            </a:pPr>
            <a:endParaRPr lang="es-ES" sz="2000">
              <a:solidFill>
                <a:schemeClr val="bg1">
                  <a:lumMod val="49000"/>
                </a:schemeClr>
              </a:solidFill>
              <a:latin typeface="Montserrat Medium"/>
              <a:ea typeface="+mn-lt"/>
              <a:cs typeface="+mn-lt"/>
            </a:endParaRPr>
          </a:p>
          <a:p>
            <a:pPr marL="428625">
              <a:spcAft>
                <a:spcPts val="200"/>
              </a:spcAft>
            </a:pPr>
            <a:r>
              <a:rPr lang="es-ES" sz="2000" b="1">
                <a:solidFill>
                  <a:schemeClr val="bg1">
                    <a:lumMod val="49000"/>
                  </a:schemeClr>
                </a:solidFill>
                <a:latin typeface="Montserrat Medium"/>
                <a:ea typeface="+mn-lt"/>
                <a:cs typeface="+mn-lt"/>
              </a:rPr>
              <a:t>680 </a:t>
            </a:r>
            <a:r>
              <a:rPr lang="es-ES" sz="2000" b="1" err="1">
                <a:solidFill>
                  <a:schemeClr val="bg1">
                    <a:lumMod val="49000"/>
                  </a:schemeClr>
                </a:solidFill>
                <a:latin typeface="Montserrat Medium"/>
                <a:ea typeface="+mn-lt"/>
                <a:cs typeface="+mn-lt"/>
              </a:rPr>
              <a:t>participants</a:t>
            </a:r>
            <a:endParaRPr lang="en-US" sz="2000" err="1">
              <a:solidFill>
                <a:schemeClr val="bg1">
                  <a:lumMod val="49000"/>
                </a:schemeClr>
              </a:solidFill>
              <a:latin typeface="Montserrat Medium"/>
            </a:endParaRPr>
          </a:p>
          <a:p>
            <a:pPr marL="428625">
              <a:spcAft>
                <a:spcPts val="200"/>
              </a:spcAft>
            </a:pP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 Medium"/>
                <a:cs typeface="Arial"/>
              </a:rPr>
              <a:t>Total ES, EN, PO.</a:t>
            </a:r>
          </a:p>
          <a:p>
            <a:pPr marL="714375" indent="-285750">
              <a:spcAft>
                <a:spcPts val="200"/>
              </a:spcAft>
              <a:buFont typeface="Arial"/>
              <a:buChar char="•"/>
            </a:pPr>
            <a:endParaRPr lang="es-ES" sz="1600" b="1">
              <a:solidFill>
                <a:schemeClr val="bg1">
                  <a:lumMod val="49000"/>
                </a:schemeClr>
              </a:solidFill>
              <a:latin typeface="Aptos"/>
              <a:cs typeface="Arial"/>
            </a:endParaRPr>
          </a:p>
        </p:txBody>
      </p:sp>
      <p:sp>
        <p:nvSpPr>
          <p:cNvPr id="9" name="Rectangle: Rounded Corners 6">
            <a:extLst>
              <a:ext uri="{FF2B5EF4-FFF2-40B4-BE49-F238E27FC236}">
                <a16:creationId xmlns:a16="http://schemas.microsoft.com/office/drawing/2014/main" id="{DF92669E-A68B-950E-787A-2193F909369E}"/>
              </a:ext>
            </a:extLst>
          </p:cNvPr>
          <p:cNvSpPr/>
          <p:nvPr/>
        </p:nvSpPr>
        <p:spPr>
          <a:xfrm>
            <a:off x="5570153" y="1711282"/>
            <a:ext cx="2816352" cy="164219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endParaRPr lang="es-ES" sz="1100">
              <a:solidFill>
                <a:srgbClr val="0F0F0F"/>
              </a:solidFill>
              <a:latin typeface="Roboto"/>
              <a:ea typeface="Roboto"/>
              <a:cs typeface="Roboto"/>
            </a:endParaRPr>
          </a:p>
          <a:p>
            <a:pPr marL="428625">
              <a:spcAft>
                <a:spcPts val="200"/>
              </a:spcAft>
            </a:pPr>
            <a:r>
              <a:rPr lang="es-ES" sz="2000" b="1">
                <a:solidFill>
                  <a:schemeClr val="bg1">
                    <a:lumMod val="49000"/>
                  </a:schemeClr>
                </a:solidFill>
                <a:latin typeface="Montserrat Medium"/>
                <a:ea typeface="+mn-lt"/>
                <a:cs typeface="+mn-lt"/>
              </a:rPr>
              <a:t>1,736 </a:t>
            </a:r>
            <a:r>
              <a:rPr lang="es-ES" sz="2000" b="1" err="1">
                <a:solidFill>
                  <a:schemeClr val="bg1">
                    <a:lumMod val="49000"/>
                  </a:schemeClr>
                </a:solidFill>
                <a:latin typeface="Montserrat Medium"/>
                <a:ea typeface="+mn-lt"/>
                <a:cs typeface="+mn-lt"/>
              </a:rPr>
              <a:t>views</a:t>
            </a:r>
            <a:endParaRPr lang="en-US" sz="2000" err="1">
              <a:solidFill>
                <a:schemeClr val="bg1">
                  <a:lumMod val="49000"/>
                </a:schemeClr>
              </a:solidFill>
              <a:latin typeface="Montserrat Medium"/>
            </a:endParaRPr>
          </a:p>
          <a:p>
            <a:pPr marL="428625">
              <a:spcAft>
                <a:spcPts val="200"/>
              </a:spcAft>
            </a:pP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 Medium"/>
                <a:cs typeface="Arial"/>
              </a:rPr>
              <a:t>SD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latin typeface="Montserrat Medium"/>
                <a:cs typeface="Arial"/>
              </a:rPr>
              <a:t>course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 Medium"/>
                <a:cs typeface="Arial"/>
              </a:rPr>
              <a:t>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latin typeface="Montserrat Medium"/>
                <a:cs typeface="Arial"/>
              </a:rPr>
              <a:t>launch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 Medium"/>
                <a:cs typeface="Arial"/>
              </a:rPr>
              <a:t>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latin typeface="Montserrat Medium"/>
                <a:cs typeface="Arial"/>
              </a:rPr>
              <a:t>webinar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 Medium"/>
                <a:cs typeface="Arial"/>
              </a:rPr>
              <a:t> (in ES)</a:t>
            </a:r>
          </a:p>
          <a:p>
            <a:pPr marL="428625">
              <a:spcAft>
                <a:spcPts val="200"/>
              </a:spcAft>
            </a:pPr>
            <a:endParaRPr lang="es-ES" sz="1600" b="1">
              <a:solidFill>
                <a:schemeClr val="bg1">
                  <a:lumMod val="49000"/>
                </a:schemeClr>
              </a:solidFill>
              <a:latin typeface="Aptos"/>
              <a:cs typeface="Arial"/>
            </a:endParaRPr>
          </a:p>
        </p:txBody>
      </p:sp>
      <p:pic>
        <p:nvPicPr>
          <p:cNvPr id="11" name="Picture 10" descr="A group of people on a website&#10;&#10;AI-generated content may be incorrect.">
            <a:extLst>
              <a:ext uri="{FF2B5EF4-FFF2-40B4-BE49-F238E27FC236}">
                <a16:creationId xmlns:a16="http://schemas.microsoft.com/office/drawing/2014/main" id="{09E23D54-1BA7-6019-CABD-455DA34DA0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6239" y="1586199"/>
            <a:ext cx="3300458" cy="1894853"/>
          </a:xfrm>
          <a:prstGeom prst="rect">
            <a:avLst/>
          </a:prstGeom>
        </p:spPr>
      </p:pic>
      <p:pic>
        <p:nvPicPr>
          <p:cNvPr id="13" name="Picture 12" descr="A close-up of a globe&#10;&#10;AI-generated content may be incorrect.">
            <a:extLst>
              <a:ext uri="{FF2B5EF4-FFF2-40B4-BE49-F238E27FC236}">
                <a16:creationId xmlns:a16="http://schemas.microsoft.com/office/drawing/2014/main" id="{8A45DC4C-4F1D-B656-124A-F44B0597F8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9260" y="3535135"/>
            <a:ext cx="3266623" cy="208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579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F7B29-1B00-A2F1-A5B8-BDF701056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496E083C-F2F0-D710-3C35-429E1F013A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E10688-D08A-A3D1-71C5-195265B7F51F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8 JAN 2026</a:t>
            </a:r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80" name="Group 12">
            <a:extLst>
              <a:ext uri="{FF2B5EF4-FFF2-40B4-BE49-F238E27FC236}">
                <a16:creationId xmlns:a16="http://schemas.microsoft.com/office/drawing/2014/main" id="{FB7E899A-2301-D810-F140-F4086AB3AE83}"/>
              </a:ext>
            </a:extLst>
          </p:cNvPr>
          <p:cNvGrpSpPr/>
          <p:nvPr/>
        </p:nvGrpSpPr>
        <p:grpSpPr>
          <a:xfrm>
            <a:off x="2109525" y="3772250"/>
            <a:ext cx="9634760" cy="733861"/>
            <a:chOff x="0" y="0"/>
            <a:chExt cx="16855251" cy="1455531"/>
          </a:xfrm>
        </p:grpSpPr>
        <p:grpSp>
          <p:nvGrpSpPr>
            <p:cNvPr id="67" name="Group 13">
              <a:extLst>
                <a:ext uri="{FF2B5EF4-FFF2-40B4-BE49-F238E27FC236}">
                  <a16:creationId xmlns:a16="http://schemas.microsoft.com/office/drawing/2014/main" id="{41911D50-01EE-9A2F-931F-1809A88BD97E}"/>
                </a:ext>
              </a:extLst>
            </p:cNvPr>
            <p:cNvGrpSpPr/>
            <p:nvPr/>
          </p:nvGrpSpPr>
          <p:grpSpPr>
            <a:xfrm>
              <a:off x="0" y="0"/>
              <a:ext cx="2945103" cy="1286200"/>
              <a:chOff x="0" y="0"/>
              <a:chExt cx="581749" cy="254064"/>
            </a:xfrm>
          </p:grpSpPr>
          <p:sp>
            <p:nvSpPr>
              <p:cNvPr id="78" name="Freeform 14">
                <a:extLst>
                  <a:ext uri="{FF2B5EF4-FFF2-40B4-BE49-F238E27FC236}">
                    <a16:creationId xmlns:a16="http://schemas.microsoft.com/office/drawing/2014/main" id="{50C6C981-586A-D1A3-B1F8-83D4C2D87D2A}"/>
                  </a:ext>
                </a:extLst>
              </p:cNvPr>
              <p:cNvSpPr/>
              <p:nvPr/>
            </p:nvSpPr>
            <p:spPr>
              <a:xfrm>
                <a:off x="11759" y="0"/>
                <a:ext cx="569990" cy="249360"/>
              </a:xfrm>
              <a:custGeom>
                <a:avLst/>
                <a:gdLst/>
                <a:ahLst/>
                <a:cxnLst/>
                <a:rect l="l" t="t" r="r" b="b"/>
                <a:pathLst>
                  <a:path w="581749" h="254064">
                    <a:moveTo>
                      <a:pt x="0" y="0"/>
                    </a:moveTo>
                    <a:lnTo>
                      <a:pt x="581749" y="0"/>
                    </a:lnTo>
                    <a:lnTo>
                      <a:pt x="581749" y="254064"/>
                    </a:lnTo>
                    <a:lnTo>
                      <a:pt x="0" y="254064"/>
                    </a:lnTo>
                    <a:close/>
                  </a:path>
                </a:pathLst>
              </a:custGeom>
              <a:solidFill>
                <a:srgbClr val="CFD1D4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EC"/>
              </a:p>
            </p:txBody>
          </p:sp>
          <p:sp>
            <p:nvSpPr>
              <p:cNvPr id="79" name="TextBox 15">
                <a:extLst>
                  <a:ext uri="{FF2B5EF4-FFF2-40B4-BE49-F238E27FC236}">
                    <a16:creationId xmlns:a16="http://schemas.microsoft.com/office/drawing/2014/main" id="{2C0CBA42-59DD-1849-14B8-3501ACFE1FDC}"/>
                  </a:ext>
                </a:extLst>
              </p:cNvPr>
              <p:cNvSpPr txBox="1"/>
              <p:nvPr/>
            </p:nvSpPr>
            <p:spPr>
              <a:xfrm>
                <a:off x="0" y="9525"/>
                <a:ext cx="581749" cy="24453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404"/>
                  </a:lnSpc>
                </a:pPr>
                <a:endParaRPr sz="800">
                  <a:solidFill>
                    <a:srgbClr val="156082"/>
                  </a:solidFill>
                </a:endParaRPr>
              </a:p>
            </p:txBody>
          </p:sp>
        </p:grpSp>
        <p:grpSp>
          <p:nvGrpSpPr>
            <p:cNvPr id="68" name="Group 16">
              <a:extLst>
                <a:ext uri="{FF2B5EF4-FFF2-40B4-BE49-F238E27FC236}">
                  <a16:creationId xmlns:a16="http://schemas.microsoft.com/office/drawing/2014/main" id="{4F6EE560-79D9-1526-B08E-948505450004}"/>
                </a:ext>
              </a:extLst>
            </p:cNvPr>
            <p:cNvGrpSpPr/>
            <p:nvPr/>
          </p:nvGrpSpPr>
          <p:grpSpPr>
            <a:xfrm>
              <a:off x="2945103" y="0"/>
              <a:ext cx="3549864" cy="1455531"/>
              <a:chOff x="0" y="0"/>
              <a:chExt cx="701208" cy="287512"/>
            </a:xfrm>
          </p:grpSpPr>
          <p:sp>
            <p:nvSpPr>
              <p:cNvPr id="76" name="Freeform 17">
                <a:extLst>
                  <a:ext uri="{FF2B5EF4-FFF2-40B4-BE49-F238E27FC236}">
                    <a16:creationId xmlns:a16="http://schemas.microsoft.com/office/drawing/2014/main" id="{8FDA3818-B653-82E7-4C32-F412E63D4AF1}"/>
                  </a:ext>
                </a:extLst>
              </p:cNvPr>
              <p:cNvSpPr/>
              <p:nvPr/>
            </p:nvSpPr>
            <p:spPr>
              <a:xfrm>
                <a:off x="0" y="0"/>
                <a:ext cx="626706" cy="249360"/>
              </a:xfrm>
              <a:custGeom>
                <a:avLst/>
                <a:gdLst/>
                <a:ahLst/>
                <a:cxnLst/>
                <a:rect l="l" t="t" r="r" b="b"/>
                <a:pathLst>
                  <a:path w="581749" h="254064">
                    <a:moveTo>
                      <a:pt x="0" y="0"/>
                    </a:moveTo>
                    <a:lnTo>
                      <a:pt x="581749" y="0"/>
                    </a:lnTo>
                    <a:lnTo>
                      <a:pt x="581749" y="254064"/>
                    </a:lnTo>
                    <a:lnTo>
                      <a:pt x="0" y="254064"/>
                    </a:lnTo>
                    <a:close/>
                  </a:path>
                </a:pathLst>
              </a:custGeom>
              <a:solidFill>
                <a:srgbClr val="B0B3B9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EC"/>
              </a:p>
            </p:txBody>
          </p:sp>
          <p:sp>
            <p:nvSpPr>
              <p:cNvPr id="77" name="TextBox 18">
                <a:extLst>
                  <a:ext uri="{FF2B5EF4-FFF2-40B4-BE49-F238E27FC236}">
                    <a16:creationId xmlns:a16="http://schemas.microsoft.com/office/drawing/2014/main" id="{B5B31D0F-6F67-5D42-052B-E893423E6D91}"/>
                  </a:ext>
                </a:extLst>
              </p:cNvPr>
              <p:cNvSpPr txBox="1"/>
              <p:nvPr/>
            </p:nvSpPr>
            <p:spPr>
              <a:xfrm>
                <a:off x="0" y="14303"/>
                <a:ext cx="701208" cy="27320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404"/>
                  </a:lnSpc>
                </a:pPr>
                <a:endParaRPr sz="800">
                  <a:solidFill>
                    <a:srgbClr val="156082"/>
                  </a:solidFill>
                </a:endParaRPr>
              </a:p>
            </p:txBody>
          </p:sp>
        </p:grpSp>
        <p:grpSp>
          <p:nvGrpSpPr>
            <p:cNvPr id="69" name="Group 19">
              <a:extLst>
                <a:ext uri="{FF2B5EF4-FFF2-40B4-BE49-F238E27FC236}">
                  <a16:creationId xmlns:a16="http://schemas.microsoft.com/office/drawing/2014/main" id="{AEED770D-A621-71EC-B4DD-A0689A4EB7FA}"/>
                </a:ext>
              </a:extLst>
            </p:cNvPr>
            <p:cNvGrpSpPr/>
            <p:nvPr/>
          </p:nvGrpSpPr>
          <p:grpSpPr>
            <a:xfrm>
              <a:off x="5890206" y="0"/>
              <a:ext cx="5948834" cy="1286200"/>
              <a:chOff x="0" y="0"/>
              <a:chExt cx="1175079" cy="254064"/>
            </a:xfrm>
          </p:grpSpPr>
          <p:sp>
            <p:nvSpPr>
              <p:cNvPr id="74" name="Freeform 20">
                <a:extLst>
                  <a:ext uri="{FF2B5EF4-FFF2-40B4-BE49-F238E27FC236}">
                    <a16:creationId xmlns:a16="http://schemas.microsoft.com/office/drawing/2014/main" id="{CCBA2658-390B-CBF1-EB35-A8E874953ACB}"/>
                  </a:ext>
                </a:extLst>
              </p:cNvPr>
              <p:cNvSpPr/>
              <p:nvPr/>
            </p:nvSpPr>
            <p:spPr>
              <a:xfrm>
                <a:off x="42816" y="0"/>
                <a:ext cx="1132263" cy="249360"/>
              </a:xfrm>
              <a:custGeom>
                <a:avLst/>
                <a:gdLst/>
                <a:ahLst/>
                <a:cxnLst/>
                <a:rect l="l" t="t" r="r" b="b"/>
                <a:pathLst>
                  <a:path w="581749" h="254064">
                    <a:moveTo>
                      <a:pt x="0" y="0"/>
                    </a:moveTo>
                    <a:lnTo>
                      <a:pt x="581749" y="0"/>
                    </a:lnTo>
                    <a:lnTo>
                      <a:pt x="581749" y="254064"/>
                    </a:lnTo>
                    <a:lnTo>
                      <a:pt x="0" y="254064"/>
                    </a:lnTo>
                    <a:close/>
                  </a:path>
                </a:pathLst>
              </a:custGeom>
              <a:solidFill>
                <a:srgbClr val="CFD1D4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EC"/>
              </a:p>
            </p:txBody>
          </p:sp>
          <p:sp>
            <p:nvSpPr>
              <p:cNvPr id="75" name="TextBox 21">
                <a:extLst>
                  <a:ext uri="{FF2B5EF4-FFF2-40B4-BE49-F238E27FC236}">
                    <a16:creationId xmlns:a16="http://schemas.microsoft.com/office/drawing/2014/main" id="{6D2444B6-556F-06DE-9CFE-2BD78DDAF519}"/>
                  </a:ext>
                </a:extLst>
              </p:cNvPr>
              <p:cNvSpPr txBox="1"/>
              <p:nvPr/>
            </p:nvSpPr>
            <p:spPr>
              <a:xfrm>
                <a:off x="0" y="9525"/>
                <a:ext cx="581749" cy="24453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404"/>
                  </a:lnSpc>
                </a:pPr>
                <a:endParaRPr sz="800">
                  <a:solidFill>
                    <a:srgbClr val="156082"/>
                  </a:solidFill>
                </a:endParaRPr>
              </a:p>
            </p:txBody>
          </p:sp>
        </p:grpSp>
        <p:sp>
          <p:nvSpPr>
            <p:cNvPr id="70" name="TextBox 24">
              <a:extLst>
                <a:ext uri="{FF2B5EF4-FFF2-40B4-BE49-F238E27FC236}">
                  <a16:creationId xmlns:a16="http://schemas.microsoft.com/office/drawing/2014/main" id="{0D558C77-2D14-9B8B-B9D7-A1CB22FDBBAA}"/>
                </a:ext>
              </a:extLst>
            </p:cNvPr>
            <p:cNvSpPr txBox="1"/>
            <p:nvPr/>
          </p:nvSpPr>
          <p:spPr>
            <a:xfrm>
              <a:off x="8835308" y="48220"/>
              <a:ext cx="2945103" cy="123798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404"/>
                </a:lnSpc>
              </a:pPr>
              <a:endParaRPr sz="800">
                <a:solidFill>
                  <a:srgbClr val="156082"/>
                </a:solidFill>
              </a:endParaRPr>
            </a:p>
          </p:txBody>
        </p:sp>
        <p:grpSp>
          <p:nvGrpSpPr>
            <p:cNvPr id="71" name="Group 25">
              <a:extLst>
                <a:ext uri="{FF2B5EF4-FFF2-40B4-BE49-F238E27FC236}">
                  <a16:creationId xmlns:a16="http://schemas.microsoft.com/office/drawing/2014/main" id="{98B47C8B-0C53-974F-F1A6-0935C22423B6}"/>
                </a:ext>
              </a:extLst>
            </p:cNvPr>
            <p:cNvGrpSpPr/>
            <p:nvPr/>
          </p:nvGrpSpPr>
          <p:grpSpPr>
            <a:xfrm>
              <a:off x="11780411" y="0"/>
              <a:ext cx="5074840" cy="1286200"/>
              <a:chOff x="0" y="0"/>
              <a:chExt cx="1002438" cy="254064"/>
            </a:xfrm>
          </p:grpSpPr>
          <p:sp>
            <p:nvSpPr>
              <p:cNvPr id="72" name="Freeform 26">
                <a:extLst>
                  <a:ext uri="{FF2B5EF4-FFF2-40B4-BE49-F238E27FC236}">
                    <a16:creationId xmlns:a16="http://schemas.microsoft.com/office/drawing/2014/main" id="{DB817971-71BE-430B-CD90-5390C2095541}"/>
                  </a:ext>
                </a:extLst>
              </p:cNvPr>
              <p:cNvSpPr/>
              <p:nvPr/>
            </p:nvSpPr>
            <p:spPr>
              <a:xfrm>
                <a:off x="3116" y="0"/>
                <a:ext cx="999322" cy="249360"/>
              </a:xfrm>
              <a:custGeom>
                <a:avLst/>
                <a:gdLst/>
                <a:ahLst/>
                <a:cxnLst/>
                <a:rect l="l" t="t" r="r" b="b"/>
                <a:pathLst>
                  <a:path w="581749" h="254064">
                    <a:moveTo>
                      <a:pt x="0" y="0"/>
                    </a:moveTo>
                    <a:lnTo>
                      <a:pt x="581749" y="0"/>
                    </a:lnTo>
                    <a:lnTo>
                      <a:pt x="581749" y="254064"/>
                    </a:lnTo>
                    <a:lnTo>
                      <a:pt x="0" y="254064"/>
                    </a:lnTo>
                    <a:close/>
                  </a:path>
                </a:pathLst>
              </a:custGeom>
              <a:solidFill>
                <a:srgbClr val="CFD1D4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EC"/>
              </a:p>
            </p:txBody>
          </p:sp>
          <p:sp>
            <p:nvSpPr>
              <p:cNvPr id="73" name="TextBox 27">
                <a:extLst>
                  <a:ext uri="{FF2B5EF4-FFF2-40B4-BE49-F238E27FC236}">
                    <a16:creationId xmlns:a16="http://schemas.microsoft.com/office/drawing/2014/main" id="{2BB2FCF9-2EE1-FAB6-C5DE-196859A48571}"/>
                  </a:ext>
                </a:extLst>
              </p:cNvPr>
              <p:cNvSpPr txBox="1"/>
              <p:nvPr/>
            </p:nvSpPr>
            <p:spPr>
              <a:xfrm>
                <a:off x="0" y="9525"/>
                <a:ext cx="581749" cy="24453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404"/>
                  </a:lnSpc>
                </a:pPr>
                <a:endParaRPr sz="800">
                  <a:solidFill>
                    <a:srgbClr val="156082"/>
                  </a:solidFill>
                </a:endParaRPr>
              </a:p>
            </p:txBody>
          </p:sp>
        </p:grpSp>
      </p:grpSp>
      <p:sp>
        <p:nvSpPr>
          <p:cNvPr id="82" name="Freeform 31">
            <a:extLst>
              <a:ext uri="{FF2B5EF4-FFF2-40B4-BE49-F238E27FC236}">
                <a16:creationId xmlns:a16="http://schemas.microsoft.com/office/drawing/2014/main" id="{1D80C5FA-534E-1141-44FB-AAD3C0248D26}"/>
              </a:ext>
            </a:extLst>
          </p:cNvPr>
          <p:cNvSpPr/>
          <p:nvPr/>
        </p:nvSpPr>
        <p:spPr>
          <a:xfrm>
            <a:off x="2665378" y="4960065"/>
            <a:ext cx="773197" cy="773197"/>
          </a:xfrm>
          <a:custGeom>
            <a:avLst/>
            <a:gdLst/>
            <a:ahLst/>
            <a:cxnLst/>
            <a:rect l="l" t="t" r="r" b="b"/>
            <a:pathLst>
              <a:path w="1159796" h="1159796">
                <a:moveTo>
                  <a:pt x="0" y="0"/>
                </a:moveTo>
                <a:lnTo>
                  <a:pt x="1159796" y="0"/>
                </a:lnTo>
                <a:lnTo>
                  <a:pt x="1159796" y="1159796"/>
                </a:lnTo>
                <a:lnTo>
                  <a:pt x="0" y="11597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EC"/>
          </a:p>
        </p:txBody>
      </p:sp>
      <p:sp>
        <p:nvSpPr>
          <p:cNvPr id="84" name="Freeform 44">
            <a:extLst>
              <a:ext uri="{FF2B5EF4-FFF2-40B4-BE49-F238E27FC236}">
                <a16:creationId xmlns:a16="http://schemas.microsoft.com/office/drawing/2014/main" id="{D1BAAF19-F145-5881-0FD1-12418D533123}"/>
              </a:ext>
            </a:extLst>
          </p:cNvPr>
          <p:cNvSpPr/>
          <p:nvPr/>
        </p:nvSpPr>
        <p:spPr>
          <a:xfrm>
            <a:off x="4510929" y="2362536"/>
            <a:ext cx="773197" cy="773197"/>
          </a:xfrm>
          <a:custGeom>
            <a:avLst/>
            <a:gdLst/>
            <a:ahLst/>
            <a:cxnLst/>
            <a:rect l="l" t="t" r="r" b="b"/>
            <a:pathLst>
              <a:path w="1159796" h="1159796">
                <a:moveTo>
                  <a:pt x="0" y="0"/>
                </a:moveTo>
                <a:lnTo>
                  <a:pt x="1159796" y="0"/>
                </a:lnTo>
                <a:lnTo>
                  <a:pt x="1159796" y="1159796"/>
                </a:lnTo>
                <a:lnTo>
                  <a:pt x="0" y="11597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EC"/>
          </a:p>
        </p:txBody>
      </p:sp>
      <p:sp>
        <p:nvSpPr>
          <p:cNvPr id="86" name="Freeform 45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B79EB58C-ADA0-F948-C173-C77D7BAFF2E6}"/>
              </a:ext>
            </a:extLst>
          </p:cNvPr>
          <p:cNvSpPr/>
          <p:nvPr/>
        </p:nvSpPr>
        <p:spPr>
          <a:xfrm>
            <a:off x="4517432" y="4960065"/>
            <a:ext cx="751557" cy="751557"/>
          </a:xfrm>
          <a:custGeom>
            <a:avLst/>
            <a:gdLst/>
            <a:ahLst/>
            <a:cxnLst/>
            <a:rect l="l" t="t" r="r" b="b"/>
            <a:pathLst>
              <a:path w="1127336" h="1127336">
                <a:moveTo>
                  <a:pt x="0" y="0"/>
                </a:moveTo>
                <a:lnTo>
                  <a:pt x="1127337" y="0"/>
                </a:lnTo>
                <a:lnTo>
                  <a:pt x="1127337" y="1127337"/>
                </a:lnTo>
                <a:lnTo>
                  <a:pt x="0" y="11273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EC"/>
          </a:p>
        </p:txBody>
      </p:sp>
      <p:sp>
        <p:nvSpPr>
          <p:cNvPr id="88" name="Freeform 46" descr="Uma imagem contendo Diagrama de Venn&#10;&#10;O conteúdo gerado por IA pode estar incorreto.">
            <a:extLst>
              <a:ext uri="{FF2B5EF4-FFF2-40B4-BE49-F238E27FC236}">
                <a16:creationId xmlns:a16="http://schemas.microsoft.com/office/drawing/2014/main" id="{EDBBE4E8-87CB-306D-8519-9E57B0CA383B}"/>
              </a:ext>
            </a:extLst>
          </p:cNvPr>
          <p:cNvSpPr/>
          <p:nvPr/>
        </p:nvSpPr>
        <p:spPr>
          <a:xfrm>
            <a:off x="5993138" y="2373356"/>
            <a:ext cx="762377" cy="762377"/>
          </a:xfrm>
          <a:custGeom>
            <a:avLst/>
            <a:gdLst/>
            <a:ahLst/>
            <a:cxnLst/>
            <a:rect l="l" t="t" r="r" b="b"/>
            <a:pathLst>
              <a:path w="1143566" h="1143566">
                <a:moveTo>
                  <a:pt x="0" y="0"/>
                </a:moveTo>
                <a:lnTo>
                  <a:pt x="1143566" y="0"/>
                </a:lnTo>
                <a:lnTo>
                  <a:pt x="1143566" y="1143566"/>
                </a:lnTo>
                <a:lnTo>
                  <a:pt x="0" y="114356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EC"/>
          </a:p>
        </p:txBody>
      </p:sp>
      <p:sp>
        <p:nvSpPr>
          <p:cNvPr id="90" name="TextBox 49">
            <a:extLst>
              <a:ext uri="{FF2B5EF4-FFF2-40B4-BE49-F238E27FC236}">
                <a16:creationId xmlns:a16="http://schemas.microsoft.com/office/drawing/2014/main" id="{38B69B7F-BFE2-C0DA-01F8-B7AFD0A69179}"/>
              </a:ext>
            </a:extLst>
          </p:cNvPr>
          <p:cNvSpPr txBox="1"/>
          <p:nvPr/>
        </p:nvSpPr>
        <p:spPr>
          <a:xfrm>
            <a:off x="228256" y="1767431"/>
            <a:ext cx="4002827" cy="1259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84"/>
              </a:lnSpc>
              <a:spcBef>
                <a:spcPct val="0"/>
              </a:spcBef>
            </a:pPr>
            <a:r>
              <a:rPr lang="en-US" sz="1800" b="1">
                <a:solidFill>
                  <a:srgbClr val="325536"/>
                </a:solidFill>
                <a:latin typeface="Montserrat Bold"/>
                <a:sym typeface="Montserrat Bold"/>
              </a:rPr>
              <a:t>Scientific Diplomacy Events Co-organized with National Representatives of Parties and Associates</a:t>
            </a:r>
            <a:endParaRPr lang="en-US"/>
          </a:p>
        </p:txBody>
      </p:sp>
      <p:sp>
        <p:nvSpPr>
          <p:cNvPr id="92" name="TextBox 51">
            <a:extLst>
              <a:ext uri="{FF2B5EF4-FFF2-40B4-BE49-F238E27FC236}">
                <a16:creationId xmlns:a16="http://schemas.microsoft.com/office/drawing/2014/main" id="{E990D389-75D9-4DDF-BDB1-B65F6B26D144}"/>
              </a:ext>
            </a:extLst>
          </p:cNvPr>
          <p:cNvSpPr txBox="1"/>
          <p:nvPr/>
        </p:nvSpPr>
        <p:spPr>
          <a:xfrm>
            <a:off x="2513180" y="3976580"/>
            <a:ext cx="939213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84"/>
              </a:lnSpc>
              <a:spcBef>
                <a:spcPct val="0"/>
              </a:spcBef>
            </a:pPr>
            <a:r>
              <a:rPr lang="en-US" sz="2300" b="1">
                <a:solidFill>
                  <a:srgbClr val="32553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2023</a:t>
            </a:r>
            <a:endParaRPr lang="en-US" sz="2300" b="1">
              <a:solidFill>
                <a:srgbClr val="325536"/>
              </a:solidFill>
              <a:latin typeface="Montserrat Bold"/>
              <a:ea typeface="Montserrat Bold"/>
              <a:cs typeface="Montserrat Bold"/>
            </a:endParaRPr>
          </a:p>
        </p:txBody>
      </p:sp>
      <p:sp>
        <p:nvSpPr>
          <p:cNvPr id="94" name="TextBox 52">
            <a:extLst>
              <a:ext uri="{FF2B5EF4-FFF2-40B4-BE49-F238E27FC236}">
                <a16:creationId xmlns:a16="http://schemas.microsoft.com/office/drawing/2014/main" id="{887C9D09-25C4-F156-7505-D5F844AD6A4E}"/>
              </a:ext>
            </a:extLst>
          </p:cNvPr>
          <p:cNvSpPr txBox="1"/>
          <p:nvPr/>
        </p:nvSpPr>
        <p:spPr>
          <a:xfrm>
            <a:off x="4187412" y="3916007"/>
            <a:ext cx="872108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84"/>
              </a:lnSpc>
              <a:spcBef>
                <a:spcPct val="0"/>
              </a:spcBef>
            </a:pPr>
            <a:r>
              <a:rPr lang="en-US" sz="2300" b="1">
                <a:solidFill>
                  <a:srgbClr val="32553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2024</a:t>
            </a:r>
            <a:endParaRPr lang="en-US" sz="2300" b="1">
              <a:solidFill>
                <a:srgbClr val="325536"/>
              </a:solidFill>
              <a:latin typeface="Montserrat Bold"/>
              <a:ea typeface="Montserrat Bold"/>
              <a:cs typeface="Montserrat Bold"/>
            </a:endParaRPr>
          </a:p>
        </p:txBody>
      </p:sp>
      <p:sp>
        <p:nvSpPr>
          <p:cNvPr id="96" name="TextBox 53">
            <a:extLst>
              <a:ext uri="{FF2B5EF4-FFF2-40B4-BE49-F238E27FC236}">
                <a16:creationId xmlns:a16="http://schemas.microsoft.com/office/drawing/2014/main" id="{B9AB5534-AFCB-F35D-0D36-12C7E71E3CA1}"/>
              </a:ext>
            </a:extLst>
          </p:cNvPr>
          <p:cNvSpPr txBox="1"/>
          <p:nvPr/>
        </p:nvSpPr>
        <p:spPr>
          <a:xfrm>
            <a:off x="6636575" y="3916007"/>
            <a:ext cx="884203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84"/>
              </a:lnSpc>
              <a:spcBef>
                <a:spcPct val="0"/>
              </a:spcBef>
            </a:pPr>
            <a:r>
              <a:rPr lang="en-US" sz="2300" b="1">
                <a:solidFill>
                  <a:srgbClr val="32553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2025</a:t>
            </a:r>
            <a:endParaRPr lang="en-US" sz="2300" b="1">
              <a:solidFill>
                <a:srgbClr val="325536"/>
              </a:solidFill>
              <a:latin typeface="Montserrat Bold"/>
              <a:ea typeface="Montserrat Bold"/>
              <a:cs typeface="Montserrat Bold"/>
            </a:endParaRPr>
          </a:p>
        </p:txBody>
      </p:sp>
      <p:sp>
        <p:nvSpPr>
          <p:cNvPr id="98" name="TextBox 55">
            <a:extLst>
              <a:ext uri="{FF2B5EF4-FFF2-40B4-BE49-F238E27FC236}">
                <a16:creationId xmlns:a16="http://schemas.microsoft.com/office/drawing/2014/main" id="{A4A722DA-5FF4-DD6A-8C46-51862AB6FB7E}"/>
              </a:ext>
            </a:extLst>
          </p:cNvPr>
          <p:cNvSpPr txBox="1"/>
          <p:nvPr/>
        </p:nvSpPr>
        <p:spPr>
          <a:xfrm>
            <a:off x="9912957" y="3916007"/>
            <a:ext cx="835487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84"/>
              </a:lnSpc>
              <a:spcBef>
                <a:spcPct val="0"/>
              </a:spcBef>
            </a:pPr>
            <a:r>
              <a:rPr lang="en-US" sz="2300" b="1">
                <a:solidFill>
                  <a:srgbClr val="32553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2026</a:t>
            </a:r>
            <a:endParaRPr lang="en-US" sz="2300" b="1">
              <a:solidFill>
                <a:srgbClr val="325536"/>
              </a:solidFill>
              <a:latin typeface="Montserrat Bold"/>
              <a:ea typeface="Montserrat Bold"/>
              <a:cs typeface="Montserrat Bold"/>
            </a:endParaRPr>
          </a:p>
        </p:txBody>
      </p:sp>
      <p:sp>
        <p:nvSpPr>
          <p:cNvPr id="100" name="TextBox 56">
            <a:extLst>
              <a:ext uri="{FF2B5EF4-FFF2-40B4-BE49-F238E27FC236}">
                <a16:creationId xmlns:a16="http://schemas.microsoft.com/office/drawing/2014/main" id="{409F7D33-DABA-0ADF-5CCC-600196A9F10C}"/>
              </a:ext>
            </a:extLst>
          </p:cNvPr>
          <p:cNvSpPr txBox="1"/>
          <p:nvPr/>
        </p:nvSpPr>
        <p:spPr>
          <a:xfrm>
            <a:off x="755790" y="461864"/>
            <a:ext cx="8311380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84"/>
              </a:lnSpc>
              <a:spcBef>
                <a:spcPct val="0"/>
              </a:spcBef>
            </a:pPr>
            <a:r>
              <a:rPr lang="en-US" sz="2300" b="1">
                <a:solidFill>
                  <a:srgbClr val="325536"/>
                </a:solidFill>
                <a:latin typeface="Montserrat Bold"/>
                <a:sym typeface="Montserrat Bold"/>
              </a:rPr>
              <a:t>Science Diplomacy Workshops</a:t>
            </a:r>
            <a:endParaRPr lang="en-US"/>
          </a:p>
        </p:txBody>
      </p:sp>
      <p:sp>
        <p:nvSpPr>
          <p:cNvPr id="102" name="TextBox 51">
            <a:extLst>
              <a:ext uri="{FF2B5EF4-FFF2-40B4-BE49-F238E27FC236}">
                <a16:creationId xmlns:a16="http://schemas.microsoft.com/office/drawing/2014/main" id="{20590BD1-7EA0-FF29-A20C-19BAA7BE51D0}"/>
              </a:ext>
            </a:extLst>
          </p:cNvPr>
          <p:cNvSpPr txBox="1"/>
          <p:nvPr/>
        </p:nvSpPr>
        <p:spPr>
          <a:xfrm>
            <a:off x="2518753" y="4637090"/>
            <a:ext cx="1058941" cy="28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84"/>
              </a:lnSpc>
              <a:spcBef>
                <a:spcPct val="0"/>
              </a:spcBef>
            </a:pPr>
            <a:r>
              <a:rPr lang="en-US" sz="1300" b="1">
                <a:solidFill>
                  <a:srgbClr val="156082"/>
                </a:solidFill>
                <a:latin typeface="Montserrat Bold"/>
                <a:sym typeface="Montserrat Bold"/>
              </a:rPr>
              <a:t>Panama</a:t>
            </a:r>
            <a:endParaRPr lang="en-US" sz="1333">
              <a:solidFill>
                <a:srgbClr val="156082"/>
              </a:solidFill>
              <a:ea typeface="Calibri"/>
              <a:cs typeface="Calibri"/>
            </a:endParaRPr>
          </a:p>
        </p:txBody>
      </p:sp>
      <p:sp>
        <p:nvSpPr>
          <p:cNvPr id="104" name="TextBox 51">
            <a:extLst>
              <a:ext uri="{FF2B5EF4-FFF2-40B4-BE49-F238E27FC236}">
                <a16:creationId xmlns:a16="http://schemas.microsoft.com/office/drawing/2014/main" id="{E16C1B1E-F45B-CDD1-47B0-E959F53FF067}"/>
              </a:ext>
            </a:extLst>
          </p:cNvPr>
          <p:cNvSpPr txBox="1"/>
          <p:nvPr/>
        </p:nvSpPr>
        <p:spPr>
          <a:xfrm>
            <a:off x="4366269" y="3136903"/>
            <a:ext cx="1058941" cy="28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84"/>
              </a:lnSpc>
              <a:spcBef>
                <a:spcPct val="0"/>
              </a:spcBef>
            </a:pPr>
            <a:r>
              <a:rPr lang="en-US" sz="1300" b="1">
                <a:solidFill>
                  <a:srgbClr val="156082"/>
                </a:solidFill>
                <a:latin typeface="Montserrat Bold"/>
                <a:sym typeface="Montserrat Bold"/>
              </a:rPr>
              <a:t>Panama</a:t>
            </a:r>
            <a:endParaRPr lang="en-US" sz="1333">
              <a:solidFill>
                <a:srgbClr val="156082"/>
              </a:solidFill>
              <a:ea typeface="Calibri"/>
              <a:cs typeface="Calibri"/>
            </a:endParaRPr>
          </a:p>
        </p:txBody>
      </p:sp>
      <p:sp>
        <p:nvSpPr>
          <p:cNvPr id="106" name="TextBox 51">
            <a:extLst>
              <a:ext uri="{FF2B5EF4-FFF2-40B4-BE49-F238E27FC236}">
                <a16:creationId xmlns:a16="http://schemas.microsoft.com/office/drawing/2014/main" id="{E83B48C0-B38A-3C28-676D-68732E7A13C0}"/>
              </a:ext>
            </a:extLst>
          </p:cNvPr>
          <p:cNvSpPr txBox="1"/>
          <p:nvPr/>
        </p:nvSpPr>
        <p:spPr>
          <a:xfrm>
            <a:off x="4366269" y="4637089"/>
            <a:ext cx="1058941" cy="2817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84"/>
              </a:lnSpc>
              <a:spcBef>
                <a:spcPct val="0"/>
              </a:spcBef>
            </a:pPr>
            <a:r>
              <a:rPr lang="en-US" sz="1333" b="1">
                <a:solidFill>
                  <a:srgbClr val="156082"/>
                </a:solidFill>
                <a:latin typeface="Montserrat Bold"/>
                <a:sym typeface="Montserrat Bold"/>
              </a:rPr>
              <a:t>EUA</a:t>
            </a:r>
            <a:endParaRPr lang="en-US" sz="1333" b="1">
              <a:solidFill>
                <a:srgbClr val="156082"/>
              </a:solidFill>
              <a:latin typeface="Montserrat Bold"/>
            </a:endParaRPr>
          </a:p>
        </p:txBody>
      </p:sp>
      <p:sp>
        <p:nvSpPr>
          <p:cNvPr id="108" name="TextBox 51">
            <a:extLst>
              <a:ext uri="{FF2B5EF4-FFF2-40B4-BE49-F238E27FC236}">
                <a16:creationId xmlns:a16="http://schemas.microsoft.com/office/drawing/2014/main" id="{96A2B75D-2758-B66E-37C0-3C4FA68FB4D2}"/>
              </a:ext>
            </a:extLst>
          </p:cNvPr>
          <p:cNvSpPr txBox="1"/>
          <p:nvPr/>
        </p:nvSpPr>
        <p:spPr>
          <a:xfrm>
            <a:off x="5842644" y="3136902"/>
            <a:ext cx="1058941" cy="28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84"/>
              </a:lnSpc>
              <a:spcBef>
                <a:spcPct val="0"/>
              </a:spcBef>
            </a:pPr>
            <a:r>
              <a:rPr lang="en-US" sz="1333" b="1">
                <a:solidFill>
                  <a:srgbClr val="156082"/>
                </a:solidFill>
                <a:latin typeface="Montserrat Bold"/>
                <a:sym typeface="Montserrat Bold"/>
              </a:rPr>
              <a:t>Paraguay</a:t>
            </a:r>
            <a:endParaRPr lang="en-US" sz="1333">
              <a:solidFill>
                <a:srgbClr val="156082"/>
              </a:solidFill>
              <a:ea typeface="Calibri"/>
              <a:cs typeface="Calibri"/>
            </a:endParaRPr>
          </a:p>
        </p:txBody>
      </p:sp>
      <p:sp>
        <p:nvSpPr>
          <p:cNvPr id="110" name="TextBox 51">
            <a:extLst>
              <a:ext uri="{FF2B5EF4-FFF2-40B4-BE49-F238E27FC236}">
                <a16:creationId xmlns:a16="http://schemas.microsoft.com/office/drawing/2014/main" id="{2DC391EB-E24B-5F38-3169-A2ECEA3DB58F}"/>
              </a:ext>
            </a:extLst>
          </p:cNvPr>
          <p:cNvSpPr txBox="1"/>
          <p:nvPr/>
        </p:nvSpPr>
        <p:spPr>
          <a:xfrm>
            <a:off x="6568925" y="4648996"/>
            <a:ext cx="1058941" cy="28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84"/>
              </a:lnSpc>
              <a:spcBef>
                <a:spcPct val="0"/>
              </a:spcBef>
            </a:pPr>
            <a:r>
              <a:rPr lang="en-US" sz="1333" b="1">
                <a:solidFill>
                  <a:srgbClr val="156082"/>
                </a:solidFill>
                <a:latin typeface="Montserrat Bold"/>
                <a:sym typeface="Montserrat Bold"/>
              </a:rPr>
              <a:t>El Salvador</a:t>
            </a:r>
            <a:endParaRPr lang="en-US" sz="800">
              <a:solidFill>
                <a:srgbClr val="156082"/>
              </a:solidFill>
            </a:endParaRPr>
          </a:p>
        </p:txBody>
      </p:sp>
      <p:sp>
        <p:nvSpPr>
          <p:cNvPr id="112" name="TextBox 51">
            <a:extLst>
              <a:ext uri="{FF2B5EF4-FFF2-40B4-BE49-F238E27FC236}">
                <a16:creationId xmlns:a16="http://schemas.microsoft.com/office/drawing/2014/main" id="{259C30E9-E53A-E1F9-997C-86109FF3A305}"/>
              </a:ext>
            </a:extLst>
          </p:cNvPr>
          <p:cNvSpPr txBox="1"/>
          <p:nvPr/>
        </p:nvSpPr>
        <p:spPr>
          <a:xfrm>
            <a:off x="7319019" y="3148808"/>
            <a:ext cx="1058941" cy="28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84"/>
              </a:lnSpc>
              <a:spcBef>
                <a:spcPct val="0"/>
              </a:spcBef>
            </a:pPr>
            <a:r>
              <a:rPr lang="en-US" sz="1300" b="1">
                <a:solidFill>
                  <a:srgbClr val="156082"/>
                </a:solidFill>
                <a:latin typeface="Montserrat Bold"/>
                <a:sym typeface="Montserrat Bold"/>
              </a:rPr>
              <a:t>Brazil</a:t>
            </a:r>
            <a:endParaRPr lang="en-US" sz="800" err="1">
              <a:solidFill>
                <a:srgbClr val="156082"/>
              </a:solidFill>
            </a:endParaRPr>
          </a:p>
        </p:txBody>
      </p:sp>
      <p:sp>
        <p:nvSpPr>
          <p:cNvPr id="114" name="Freeform 47">
            <a:extLst>
              <a:ext uri="{FF2B5EF4-FFF2-40B4-BE49-F238E27FC236}">
                <a16:creationId xmlns:a16="http://schemas.microsoft.com/office/drawing/2014/main" id="{FCE71B96-128D-49BE-13D2-2887523B3180}"/>
              </a:ext>
            </a:extLst>
          </p:cNvPr>
          <p:cNvSpPr/>
          <p:nvPr/>
        </p:nvSpPr>
        <p:spPr>
          <a:xfrm>
            <a:off x="7459882" y="2376409"/>
            <a:ext cx="744853" cy="744853"/>
          </a:xfrm>
          <a:custGeom>
            <a:avLst/>
            <a:gdLst/>
            <a:ahLst/>
            <a:cxnLst/>
            <a:rect l="l" t="t" r="r" b="b"/>
            <a:pathLst>
              <a:path w="1117280" h="1117279">
                <a:moveTo>
                  <a:pt x="0" y="0"/>
                </a:moveTo>
                <a:lnTo>
                  <a:pt x="1117279" y="0"/>
                </a:lnTo>
                <a:lnTo>
                  <a:pt x="1117279" y="1117280"/>
                </a:lnTo>
                <a:lnTo>
                  <a:pt x="0" y="11172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EC"/>
          </a:p>
        </p:txBody>
      </p:sp>
      <p:pic>
        <p:nvPicPr>
          <p:cNvPr id="116" name="Picture 69" descr="3+ Hundred El Salvador Circular Flag Royalty-Free Images, Stock Photos &amp;  Pictures | Shutterstock">
            <a:extLst>
              <a:ext uri="{FF2B5EF4-FFF2-40B4-BE49-F238E27FC236}">
                <a16:creationId xmlns:a16="http://schemas.microsoft.com/office/drawing/2014/main" id="{57621145-7937-4336-AC1C-2CE7492FEFE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-2342" t="-580" r="-2561" b="5053"/>
          <a:stretch>
            <a:fillRect/>
          </a:stretch>
        </p:blipFill>
        <p:spPr>
          <a:xfrm>
            <a:off x="6698396" y="4964497"/>
            <a:ext cx="797313" cy="793596"/>
          </a:xfrm>
          <a:prstGeom prst="rect">
            <a:avLst/>
          </a:prstGeom>
        </p:spPr>
      </p:pic>
      <p:pic>
        <p:nvPicPr>
          <p:cNvPr id="118" name="Picture 70" descr="UNCCD | 2030 Agenda in Latin America and the Caribbean">
            <a:extLst>
              <a:ext uri="{FF2B5EF4-FFF2-40B4-BE49-F238E27FC236}">
                <a16:creationId xmlns:a16="http://schemas.microsoft.com/office/drawing/2014/main" id="{ECD89811-CB74-4669-014D-5FBFED9309A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63110" y="4961833"/>
            <a:ext cx="821726" cy="803867"/>
          </a:xfrm>
          <a:prstGeom prst="flowChartConnector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20" name="TextBox 51">
            <a:extLst>
              <a:ext uri="{FF2B5EF4-FFF2-40B4-BE49-F238E27FC236}">
                <a16:creationId xmlns:a16="http://schemas.microsoft.com/office/drawing/2014/main" id="{89C8EE69-B0A1-0ED1-0E7C-486E12D7F2C3}"/>
              </a:ext>
            </a:extLst>
          </p:cNvPr>
          <p:cNvSpPr txBox="1"/>
          <p:nvPr/>
        </p:nvSpPr>
        <p:spPr>
          <a:xfrm>
            <a:off x="9847701" y="4678761"/>
            <a:ext cx="1058941" cy="28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84"/>
              </a:lnSpc>
              <a:spcBef>
                <a:spcPct val="0"/>
              </a:spcBef>
            </a:pPr>
            <a:r>
              <a:rPr lang="en-US" sz="1333" b="1">
                <a:solidFill>
                  <a:srgbClr val="156082"/>
                </a:solidFill>
                <a:latin typeface="Montserrat Bold"/>
                <a:sym typeface="Montserrat Bold"/>
              </a:rPr>
              <a:t>UNCCD</a:t>
            </a:r>
            <a:endParaRPr lang="en-US" sz="800">
              <a:solidFill>
                <a:srgbClr val="156082"/>
              </a:solidFill>
            </a:endParaRPr>
          </a:p>
        </p:txBody>
      </p:sp>
      <p:sp>
        <p:nvSpPr>
          <p:cNvPr id="122" name="TextBox 51">
            <a:extLst>
              <a:ext uri="{FF2B5EF4-FFF2-40B4-BE49-F238E27FC236}">
                <a16:creationId xmlns:a16="http://schemas.microsoft.com/office/drawing/2014/main" id="{E883BA88-F6FA-72F1-563C-07D21CCEB49B}"/>
              </a:ext>
            </a:extLst>
          </p:cNvPr>
          <p:cNvSpPr txBox="1"/>
          <p:nvPr/>
        </p:nvSpPr>
        <p:spPr>
          <a:xfrm>
            <a:off x="8925839" y="3166667"/>
            <a:ext cx="1058941" cy="28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84"/>
              </a:lnSpc>
              <a:spcBef>
                <a:spcPct val="0"/>
              </a:spcBef>
            </a:pPr>
            <a:r>
              <a:rPr lang="en-US" sz="1300" b="1">
                <a:solidFill>
                  <a:srgbClr val="156082"/>
                </a:solidFill>
                <a:latin typeface="Montserrat Bold"/>
                <a:sym typeface="Montserrat Bold"/>
              </a:rPr>
              <a:t>Peru</a:t>
            </a:r>
            <a:endParaRPr lang="en-US" sz="800">
              <a:solidFill>
                <a:srgbClr val="156082"/>
              </a:solidFill>
            </a:endParaRPr>
          </a:p>
        </p:txBody>
      </p:sp>
      <p:pic>
        <p:nvPicPr>
          <p:cNvPr id="124" name="Picture 77" descr="Free picture: flag, Peru">
            <a:extLst>
              <a:ext uri="{FF2B5EF4-FFF2-40B4-BE49-F238E27FC236}">
                <a16:creationId xmlns:a16="http://schemas.microsoft.com/office/drawing/2014/main" id="{BC6BB3F8-0E25-7915-DAE9-D5304FC5028D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6001" r="16001"/>
          <a:stretch>
            <a:fillRect/>
          </a:stretch>
        </p:blipFill>
        <p:spPr>
          <a:xfrm>
            <a:off x="9041247" y="2378176"/>
            <a:ext cx="821726" cy="803867"/>
          </a:xfrm>
          <a:prstGeom prst="flowChartConnector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26" name="Imagem 125" descr="Logotipo&#10;&#10;O conteúdo gerado por IA pode estar incorreto.">
            <a:extLst>
              <a:ext uri="{FF2B5EF4-FFF2-40B4-BE49-F238E27FC236}">
                <a16:creationId xmlns:a16="http://schemas.microsoft.com/office/drawing/2014/main" id="{FEF78ACD-FCF3-1546-DD9B-DF6EAE19F3A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10450" y="2372996"/>
            <a:ext cx="842010" cy="842010"/>
          </a:xfrm>
          <a:prstGeom prst="rect">
            <a:avLst/>
          </a:prstGeom>
        </p:spPr>
      </p:pic>
      <p:sp>
        <p:nvSpPr>
          <p:cNvPr id="128" name="TextBox 51">
            <a:extLst>
              <a:ext uri="{FF2B5EF4-FFF2-40B4-BE49-F238E27FC236}">
                <a16:creationId xmlns:a16="http://schemas.microsoft.com/office/drawing/2014/main" id="{A9AA29A7-565B-6A67-59C6-900100A218C7}"/>
              </a:ext>
            </a:extLst>
          </p:cNvPr>
          <p:cNvSpPr txBox="1"/>
          <p:nvPr/>
        </p:nvSpPr>
        <p:spPr>
          <a:xfrm>
            <a:off x="10344522" y="3210033"/>
            <a:ext cx="1430648" cy="400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b="1">
                <a:solidFill>
                  <a:srgbClr val="156082"/>
                </a:solidFill>
                <a:latin typeface="Montserrat Bold"/>
                <a:sym typeface="Montserrat Bold"/>
              </a:rPr>
              <a:t>Dominican Republic</a:t>
            </a:r>
            <a:endParaRPr lang="en-US" sz="800">
              <a:solidFill>
                <a:srgbClr val="156082"/>
              </a:solidFill>
              <a:ea typeface="Calibri"/>
              <a:cs typeface="Calibri"/>
            </a:endParaRPr>
          </a:p>
        </p:txBody>
      </p:sp>
      <p:grpSp>
        <p:nvGrpSpPr>
          <p:cNvPr id="132" name="Group 41">
            <a:extLst>
              <a:ext uri="{FF2B5EF4-FFF2-40B4-BE49-F238E27FC236}">
                <a16:creationId xmlns:a16="http://schemas.microsoft.com/office/drawing/2014/main" id="{65B051D4-2ECA-81E5-691B-F4C39B77620B}"/>
              </a:ext>
            </a:extLst>
          </p:cNvPr>
          <p:cNvGrpSpPr/>
          <p:nvPr/>
        </p:nvGrpSpPr>
        <p:grpSpPr>
          <a:xfrm>
            <a:off x="7096687" y="4524385"/>
            <a:ext cx="106739" cy="106739"/>
            <a:chOff x="13219102" y="6814454"/>
            <a:chExt cx="812800" cy="812800"/>
          </a:xfrm>
        </p:grpSpPr>
        <p:sp>
          <p:nvSpPr>
            <p:cNvPr id="130" name="Freeform 42">
              <a:extLst>
                <a:ext uri="{FF2B5EF4-FFF2-40B4-BE49-F238E27FC236}">
                  <a16:creationId xmlns:a16="http://schemas.microsoft.com/office/drawing/2014/main" id="{495C3866-F24D-DBBD-F055-2FB38F505028}"/>
                </a:ext>
              </a:extLst>
            </p:cNvPr>
            <p:cNvSpPr/>
            <p:nvPr/>
          </p:nvSpPr>
          <p:spPr>
            <a:xfrm>
              <a:off x="13219102" y="6814454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800">
                <a:solidFill>
                  <a:srgbClr val="156082"/>
                </a:solidFill>
              </a:endParaRPr>
            </a:p>
          </p:txBody>
        </p:sp>
        <p:sp>
          <p:nvSpPr>
            <p:cNvPr id="131" name="TextBox 43">
              <a:extLst>
                <a:ext uri="{FF2B5EF4-FFF2-40B4-BE49-F238E27FC236}">
                  <a16:creationId xmlns:a16="http://schemas.microsoft.com/office/drawing/2014/main" id="{231C3E99-23BC-6117-C27F-65B095E2EFFA}"/>
                </a:ext>
              </a:extLst>
            </p:cNvPr>
            <p:cNvSpPr txBox="1"/>
            <p:nvPr/>
          </p:nvSpPr>
          <p:spPr>
            <a:xfrm>
              <a:off x="13295302" y="6900179"/>
              <a:ext cx="660400" cy="6508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404"/>
                </a:lnSpc>
              </a:pPr>
              <a:endParaRPr sz="800">
                <a:solidFill>
                  <a:srgbClr val="156082"/>
                </a:solidFill>
              </a:endParaRPr>
            </a:p>
          </p:txBody>
        </p:sp>
      </p:grpSp>
      <p:grpSp>
        <p:nvGrpSpPr>
          <p:cNvPr id="136" name="Group 41">
            <a:extLst>
              <a:ext uri="{FF2B5EF4-FFF2-40B4-BE49-F238E27FC236}">
                <a16:creationId xmlns:a16="http://schemas.microsoft.com/office/drawing/2014/main" id="{EF6631F1-0DA4-0A22-8E9E-427BB2BB18DD}"/>
              </a:ext>
            </a:extLst>
          </p:cNvPr>
          <p:cNvGrpSpPr/>
          <p:nvPr/>
        </p:nvGrpSpPr>
        <p:grpSpPr>
          <a:xfrm>
            <a:off x="4847857" y="4536775"/>
            <a:ext cx="106739" cy="106739"/>
            <a:chOff x="13219102" y="6814454"/>
            <a:chExt cx="812800" cy="812800"/>
          </a:xfrm>
        </p:grpSpPr>
        <p:sp>
          <p:nvSpPr>
            <p:cNvPr id="134" name="Freeform 42">
              <a:extLst>
                <a:ext uri="{FF2B5EF4-FFF2-40B4-BE49-F238E27FC236}">
                  <a16:creationId xmlns:a16="http://schemas.microsoft.com/office/drawing/2014/main" id="{9B5D09CC-6DE6-DEF5-7D84-EA92F8C6E4B7}"/>
                </a:ext>
              </a:extLst>
            </p:cNvPr>
            <p:cNvSpPr/>
            <p:nvPr/>
          </p:nvSpPr>
          <p:spPr>
            <a:xfrm>
              <a:off x="13219102" y="6814454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800">
                <a:solidFill>
                  <a:srgbClr val="156082"/>
                </a:solidFill>
              </a:endParaRPr>
            </a:p>
          </p:txBody>
        </p:sp>
        <p:sp>
          <p:nvSpPr>
            <p:cNvPr id="135" name="TextBox 43">
              <a:extLst>
                <a:ext uri="{FF2B5EF4-FFF2-40B4-BE49-F238E27FC236}">
                  <a16:creationId xmlns:a16="http://schemas.microsoft.com/office/drawing/2014/main" id="{53215B72-B454-E3F2-F2E2-75546C2EAE78}"/>
                </a:ext>
              </a:extLst>
            </p:cNvPr>
            <p:cNvSpPr txBox="1"/>
            <p:nvPr/>
          </p:nvSpPr>
          <p:spPr>
            <a:xfrm>
              <a:off x="13295302" y="6900179"/>
              <a:ext cx="660400" cy="6508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404"/>
                </a:lnSpc>
              </a:pPr>
              <a:endParaRPr sz="800">
                <a:solidFill>
                  <a:srgbClr val="156082"/>
                </a:solidFill>
              </a:endParaRPr>
            </a:p>
          </p:txBody>
        </p:sp>
      </p:grpSp>
      <p:grpSp>
        <p:nvGrpSpPr>
          <p:cNvPr id="140" name="Group 41">
            <a:extLst>
              <a:ext uri="{FF2B5EF4-FFF2-40B4-BE49-F238E27FC236}">
                <a16:creationId xmlns:a16="http://schemas.microsoft.com/office/drawing/2014/main" id="{88F899CD-FF03-E904-307A-F099CE6577D9}"/>
              </a:ext>
            </a:extLst>
          </p:cNvPr>
          <p:cNvGrpSpPr/>
          <p:nvPr/>
        </p:nvGrpSpPr>
        <p:grpSpPr>
          <a:xfrm>
            <a:off x="3001711" y="4524385"/>
            <a:ext cx="106739" cy="106739"/>
            <a:chOff x="13219102" y="6814454"/>
            <a:chExt cx="812800" cy="812800"/>
          </a:xfrm>
        </p:grpSpPr>
        <p:sp>
          <p:nvSpPr>
            <p:cNvPr id="138" name="Freeform 42">
              <a:extLst>
                <a:ext uri="{FF2B5EF4-FFF2-40B4-BE49-F238E27FC236}">
                  <a16:creationId xmlns:a16="http://schemas.microsoft.com/office/drawing/2014/main" id="{A6B8A5A0-F4B2-F8DF-FC32-A08468FF7E9D}"/>
                </a:ext>
              </a:extLst>
            </p:cNvPr>
            <p:cNvSpPr/>
            <p:nvPr/>
          </p:nvSpPr>
          <p:spPr>
            <a:xfrm>
              <a:off x="13219102" y="6814454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800">
                <a:solidFill>
                  <a:srgbClr val="156082"/>
                </a:solidFill>
              </a:endParaRPr>
            </a:p>
          </p:txBody>
        </p:sp>
        <p:sp>
          <p:nvSpPr>
            <p:cNvPr id="139" name="TextBox 43">
              <a:extLst>
                <a:ext uri="{FF2B5EF4-FFF2-40B4-BE49-F238E27FC236}">
                  <a16:creationId xmlns:a16="http://schemas.microsoft.com/office/drawing/2014/main" id="{DDE3CB79-474E-3A77-5E78-C00D5045B651}"/>
                </a:ext>
              </a:extLst>
            </p:cNvPr>
            <p:cNvSpPr txBox="1"/>
            <p:nvPr/>
          </p:nvSpPr>
          <p:spPr>
            <a:xfrm>
              <a:off x="13295302" y="6900179"/>
              <a:ext cx="660400" cy="6508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404"/>
                </a:lnSpc>
              </a:pPr>
              <a:endParaRPr sz="800">
                <a:solidFill>
                  <a:srgbClr val="156082"/>
                </a:solidFill>
              </a:endParaRPr>
            </a:p>
          </p:txBody>
        </p:sp>
      </p:grpSp>
      <p:grpSp>
        <p:nvGrpSpPr>
          <p:cNvPr id="144" name="Group 41">
            <a:extLst>
              <a:ext uri="{FF2B5EF4-FFF2-40B4-BE49-F238E27FC236}">
                <a16:creationId xmlns:a16="http://schemas.microsoft.com/office/drawing/2014/main" id="{6B690F9C-386B-25B0-535E-50E758E64158}"/>
              </a:ext>
            </a:extLst>
          </p:cNvPr>
          <p:cNvGrpSpPr/>
          <p:nvPr/>
        </p:nvGrpSpPr>
        <p:grpSpPr>
          <a:xfrm>
            <a:off x="10336735" y="4524385"/>
            <a:ext cx="106739" cy="106739"/>
            <a:chOff x="13219102" y="6814454"/>
            <a:chExt cx="812800" cy="812800"/>
          </a:xfrm>
        </p:grpSpPr>
        <p:sp>
          <p:nvSpPr>
            <p:cNvPr id="142" name="Freeform 42">
              <a:extLst>
                <a:ext uri="{FF2B5EF4-FFF2-40B4-BE49-F238E27FC236}">
                  <a16:creationId xmlns:a16="http://schemas.microsoft.com/office/drawing/2014/main" id="{C8255FFE-8D70-6455-61AF-4526B6F19DEB}"/>
                </a:ext>
              </a:extLst>
            </p:cNvPr>
            <p:cNvSpPr/>
            <p:nvPr/>
          </p:nvSpPr>
          <p:spPr>
            <a:xfrm>
              <a:off x="13219102" y="6814454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800">
                <a:solidFill>
                  <a:srgbClr val="156082"/>
                </a:solidFill>
              </a:endParaRPr>
            </a:p>
          </p:txBody>
        </p:sp>
        <p:sp>
          <p:nvSpPr>
            <p:cNvPr id="143" name="TextBox 43">
              <a:extLst>
                <a:ext uri="{FF2B5EF4-FFF2-40B4-BE49-F238E27FC236}">
                  <a16:creationId xmlns:a16="http://schemas.microsoft.com/office/drawing/2014/main" id="{FD1C3A9C-6C46-78DC-13C0-DF7D89B2AD4A}"/>
                </a:ext>
              </a:extLst>
            </p:cNvPr>
            <p:cNvSpPr txBox="1"/>
            <p:nvPr/>
          </p:nvSpPr>
          <p:spPr>
            <a:xfrm>
              <a:off x="13295302" y="6900179"/>
              <a:ext cx="660400" cy="6508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404"/>
                </a:lnSpc>
              </a:pPr>
              <a:endParaRPr sz="800">
                <a:solidFill>
                  <a:srgbClr val="156082"/>
                </a:solidFill>
              </a:endParaRPr>
            </a:p>
          </p:txBody>
        </p:sp>
      </p:grpSp>
      <p:grpSp>
        <p:nvGrpSpPr>
          <p:cNvPr id="148" name="Group 41">
            <a:extLst>
              <a:ext uri="{FF2B5EF4-FFF2-40B4-BE49-F238E27FC236}">
                <a16:creationId xmlns:a16="http://schemas.microsoft.com/office/drawing/2014/main" id="{3AB0AE9D-F8AA-64D3-9E91-01DF46484AA7}"/>
              </a:ext>
            </a:extLst>
          </p:cNvPr>
          <p:cNvGrpSpPr/>
          <p:nvPr/>
        </p:nvGrpSpPr>
        <p:grpSpPr>
          <a:xfrm>
            <a:off x="4841662" y="3520775"/>
            <a:ext cx="106739" cy="106739"/>
            <a:chOff x="13219102" y="6814454"/>
            <a:chExt cx="812800" cy="812800"/>
          </a:xfrm>
        </p:grpSpPr>
        <p:sp>
          <p:nvSpPr>
            <p:cNvPr id="146" name="Freeform 42">
              <a:extLst>
                <a:ext uri="{FF2B5EF4-FFF2-40B4-BE49-F238E27FC236}">
                  <a16:creationId xmlns:a16="http://schemas.microsoft.com/office/drawing/2014/main" id="{9C8AC1BD-478A-C905-3C18-EDF03591EA6E}"/>
                </a:ext>
              </a:extLst>
            </p:cNvPr>
            <p:cNvSpPr/>
            <p:nvPr/>
          </p:nvSpPr>
          <p:spPr>
            <a:xfrm>
              <a:off x="13219102" y="6814454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800">
                <a:solidFill>
                  <a:srgbClr val="156082"/>
                </a:solidFill>
              </a:endParaRPr>
            </a:p>
          </p:txBody>
        </p:sp>
        <p:sp>
          <p:nvSpPr>
            <p:cNvPr id="147" name="TextBox 43">
              <a:extLst>
                <a:ext uri="{FF2B5EF4-FFF2-40B4-BE49-F238E27FC236}">
                  <a16:creationId xmlns:a16="http://schemas.microsoft.com/office/drawing/2014/main" id="{35ACB1C6-DBD1-5482-A381-C0744C53AEEA}"/>
                </a:ext>
              </a:extLst>
            </p:cNvPr>
            <p:cNvSpPr txBox="1"/>
            <p:nvPr/>
          </p:nvSpPr>
          <p:spPr>
            <a:xfrm>
              <a:off x="13295302" y="6900179"/>
              <a:ext cx="660400" cy="6508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404"/>
                </a:lnSpc>
              </a:pPr>
              <a:endParaRPr sz="800">
                <a:solidFill>
                  <a:srgbClr val="156082"/>
                </a:solidFill>
              </a:endParaRPr>
            </a:p>
          </p:txBody>
        </p:sp>
      </p:grpSp>
      <p:grpSp>
        <p:nvGrpSpPr>
          <p:cNvPr id="152" name="Group 41">
            <a:extLst>
              <a:ext uri="{FF2B5EF4-FFF2-40B4-BE49-F238E27FC236}">
                <a16:creationId xmlns:a16="http://schemas.microsoft.com/office/drawing/2014/main" id="{6F6A3E7A-6743-FA3D-4035-A4DC6D2A9529}"/>
              </a:ext>
            </a:extLst>
          </p:cNvPr>
          <p:cNvGrpSpPr/>
          <p:nvPr/>
        </p:nvGrpSpPr>
        <p:grpSpPr>
          <a:xfrm>
            <a:off x="6322296" y="3520775"/>
            <a:ext cx="106739" cy="106739"/>
            <a:chOff x="13219102" y="6814454"/>
            <a:chExt cx="812800" cy="812800"/>
          </a:xfrm>
        </p:grpSpPr>
        <p:sp>
          <p:nvSpPr>
            <p:cNvPr id="150" name="Freeform 42">
              <a:extLst>
                <a:ext uri="{FF2B5EF4-FFF2-40B4-BE49-F238E27FC236}">
                  <a16:creationId xmlns:a16="http://schemas.microsoft.com/office/drawing/2014/main" id="{52673266-5B73-CD22-705E-D9EAACB5B6E9}"/>
                </a:ext>
              </a:extLst>
            </p:cNvPr>
            <p:cNvSpPr/>
            <p:nvPr/>
          </p:nvSpPr>
          <p:spPr>
            <a:xfrm>
              <a:off x="13219102" y="6814454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800">
                <a:solidFill>
                  <a:srgbClr val="156082"/>
                </a:solidFill>
              </a:endParaRPr>
            </a:p>
          </p:txBody>
        </p:sp>
        <p:sp>
          <p:nvSpPr>
            <p:cNvPr id="151" name="TextBox 43">
              <a:extLst>
                <a:ext uri="{FF2B5EF4-FFF2-40B4-BE49-F238E27FC236}">
                  <a16:creationId xmlns:a16="http://schemas.microsoft.com/office/drawing/2014/main" id="{4B56759B-DFEC-8667-35A8-3F4D3C1BEB8E}"/>
                </a:ext>
              </a:extLst>
            </p:cNvPr>
            <p:cNvSpPr txBox="1"/>
            <p:nvPr/>
          </p:nvSpPr>
          <p:spPr>
            <a:xfrm>
              <a:off x="13295302" y="6900179"/>
              <a:ext cx="660400" cy="6508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404"/>
                </a:lnSpc>
              </a:pPr>
              <a:endParaRPr sz="800">
                <a:solidFill>
                  <a:srgbClr val="156082"/>
                </a:solidFill>
              </a:endParaRPr>
            </a:p>
          </p:txBody>
        </p:sp>
      </p:grpSp>
      <p:grpSp>
        <p:nvGrpSpPr>
          <p:cNvPr id="156" name="Group 41">
            <a:extLst>
              <a:ext uri="{FF2B5EF4-FFF2-40B4-BE49-F238E27FC236}">
                <a16:creationId xmlns:a16="http://schemas.microsoft.com/office/drawing/2014/main" id="{643911BF-79D8-9AE5-5D04-7804E371868F}"/>
              </a:ext>
            </a:extLst>
          </p:cNvPr>
          <p:cNvGrpSpPr/>
          <p:nvPr/>
        </p:nvGrpSpPr>
        <p:grpSpPr>
          <a:xfrm>
            <a:off x="7740979" y="3520775"/>
            <a:ext cx="106739" cy="106739"/>
            <a:chOff x="13219102" y="6814454"/>
            <a:chExt cx="812800" cy="812800"/>
          </a:xfrm>
        </p:grpSpPr>
        <p:sp>
          <p:nvSpPr>
            <p:cNvPr id="154" name="Freeform 42">
              <a:extLst>
                <a:ext uri="{FF2B5EF4-FFF2-40B4-BE49-F238E27FC236}">
                  <a16:creationId xmlns:a16="http://schemas.microsoft.com/office/drawing/2014/main" id="{08C34411-C019-B5D2-093B-1A469DC1ADE4}"/>
                </a:ext>
              </a:extLst>
            </p:cNvPr>
            <p:cNvSpPr/>
            <p:nvPr/>
          </p:nvSpPr>
          <p:spPr>
            <a:xfrm>
              <a:off x="13219102" y="6814454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800">
                <a:solidFill>
                  <a:srgbClr val="156082"/>
                </a:solidFill>
              </a:endParaRPr>
            </a:p>
          </p:txBody>
        </p:sp>
        <p:sp>
          <p:nvSpPr>
            <p:cNvPr id="155" name="TextBox 43">
              <a:extLst>
                <a:ext uri="{FF2B5EF4-FFF2-40B4-BE49-F238E27FC236}">
                  <a16:creationId xmlns:a16="http://schemas.microsoft.com/office/drawing/2014/main" id="{5AD0D0D5-B7DF-84BA-5D99-0D175FFFC927}"/>
                </a:ext>
              </a:extLst>
            </p:cNvPr>
            <p:cNvSpPr txBox="1"/>
            <p:nvPr/>
          </p:nvSpPr>
          <p:spPr>
            <a:xfrm>
              <a:off x="13295302" y="6900179"/>
              <a:ext cx="660400" cy="6508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404"/>
                </a:lnSpc>
              </a:pPr>
              <a:endParaRPr sz="800">
                <a:solidFill>
                  <a:srgbClr val="156082"/>
                </a:solidFill>
              </a:endParaRPr>
            </a:p>
          </p:txBody>
        </p:sp>
      </p:grpSp>
      <p:grpSp>
        <p:nvGrpSpPr>
          <p:cNvPr id="160" name="Group 41">
            <a:extLst>
              <a:ext uri="{FF2B5EF4-FFF2-40B4-BE49-F238E27FC236}">
                <a16:creationId xmlns:a16="http://schemas.microsoft.com/office/drawing/2014/main" id="{8D5E3A39-0A25-690C-2E19-BB3109C0A576}"/>
              </a:ext>
            </a:extLst>
          </p:cNvPr>
          <p:cNvGrpSpPr/>
          <p:nvPr/>
        </p:nvGrpSpPr>
        <p:grpSpPr>
          <a:xfrm>
            <a:off x="9401272" y="3576531"/>
            <a:ext cx="106739" cy="106739"/>
            <a:chOff x="13219102" y="6814454"/>
            <a:chExt cx="812800" cy="812800"/>
          </a:xfrm>
        </p:grpSpPr>
        <p:sp>
          <p:nvSpPr>
            <p:cNvPr id="158" name="Freeform 42">
              <a:extLst>
                <a:ext uri="{FF2B5EF4-FFF2-40B4-BE49-F238E27FC236}">
                  <a16:creationId xmlns:a16="http://schemas.microsoft.com/office/drawing/2014/main" id="{374D69D9-CBE0-FD62-3539-089D782B4B85}"/>
                </a:ext>
              </a:extLst>
            </p:cNvPr>
            <p:cNvSpPr/>
            <p:nvPr/>
          </p:nvSpPr>
          <p:spPr>
            <a:xfrm>
              <a:off x="13219102" y="6814454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800">
                <a:solidFill>
                  <a:srgbClr val="156082"/>
                </a:solidFill>
              </a:endParaRPr>
            </a:p>
          </p:txBody>
        </p:sp>
        <p:sp>
          <p:nvSpPr>
            <p:cNvPr id="159" name="TextBox 43">
              <a:extLst>
                <a:ext uri="{FF2B5EF4-FFF2-40B4-BE49-F238E27FC236}">
                  <a16:creationId xmlns:a16="http://schemas.microsoft.com/office/drawing/2014/main" id="{5F9EC11E-D164-7B04-9863-8F694E2E59DE}"/>
                </a:ext>
              </a:extLst>
            </p:cNvPr>
            <p:cNvSpPr txBox="1"/>
            <p:nvPr/>
          </p:nvSpPr>
          <p:spPr>
            <a:xfrm>
              <a:off x="13295302" y="6900179"/>
              <a:ext cx="660400" cy="6508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404"/>
                </a:lnSpc>
              </a:pPr>
              <a:endParaRPr sz="800">
                <a:solidFill>
                  <a:srgbClr val="156082"/>
                </a:solidFill>
              </a:endParaRPr>
            </a:p>
          </p:txBody>
        </p:sp>
      </p:grpSp>
      <p:grpSp>
        <p:nvGrpSpPr>
          <p:cNvPr id="164" name="Group 41">
            <a:extLst>
              <a:ext uri="{FF2B5EF4-FFF2-40B4-BE49-F238E27FC236}">
                <a16:creationId xmlns:a16="http://schemas.microsoft.com/office/drawing/2014/main" id="{FFDC1E20-4B22-89BC-2CAA-39B34ECD1E48}"/>
              </a:ext>
            </a:extLst>
          </p:cNvPr>
          <p:cNvGrpSpPr/>
          <p:nvPr/>
        </p:nvGrpSpPr>
        <p:grpSpPr>
          <a:xfrm>
            <a:off x="10981028" y="3588921"/>
            <a:ext cx="106739" cy="106739"/>
            <a:chOff x="13219102" y="6814454"/>
            <a:chExt cx="812800" cy="812800"/>
          </a:xfrm>
        </p:grpSpPr>
        <p:sp>
          <p:nvSpPr>
            <p:cNvPr id="162" name="Freeform 42">
              <a:extLst>
                <a:ext uri="{FF2B5EF4-FFF2-40B4-BE49-F238E27FC236}">
                  <a16:creationId xmlns:a16="http://schemas.microsoft.com/office/drawing/2014/main" id="{B3A809CB-70FA-0301-B95F-52C0BA074B23}"/>
                </a:ext>
              </a:extLst>
            </p:cNvPr>
            <p:cNvSpPr/>
            <p:nvPr/>
          </p:nvSpPr>
          <p:spPr>
            <a:xfrm>
              <a:off x="13219102" y="6814454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800">
                <a:solidFill>
                  <a:srgbClr val="156082"/>
                </a:solidFill>
              </a:endParaRPr>
            </a:p>
          </p:txBody>
        </p:sp>
        <p:sp>
          <p:nvSpPr>
            <p:cNvPr id="163" name="TextBox 43">
              <a:extLst>
                <a:ext uri="{FF2B5EF4-FFF2-40B4-BE49-F238E27FC236}">
                  <a16:creationId xmlns:a16="http://schemas.microsoft.com/office/drawing/2014/main" id="{D885E420-1D1F-83CA-BC5F-D06C9195D1A6}"/>
                </a:ext>
              </a:extLst>
            </p:cNvPr>
            <p:cNvSpPr txBox="1"/>
            <p:nvPr/>
          </p:nvSpPr>
          <p:spPr>
            <a:xfrm>
              <a:off x="13295302" y="6900179"/>
              <a:ext cx="660400" cy="6508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404"/>
                </a:lnSpc>
              </a:pPr>
              <a:endParaRPr sz="800">
                <a:solidFill>
                  <a:srgbClr val="156082"/>
                </a:solidFill>
              </a:endParaRPr>
            </a:p>
          </p:txBody>
        </p:sp>
      </p:grpSp>
      <p:sp>
        <p:nvSpPr>
          <p:cNvPr id="3" name="Rectangle: Rounded Corners 6">
            <a:extLst>
              <a:ext uri="{FF2B5EF4-FFF2-40B4-BE49-F238E27FC236}">
                <a16:creationId xmlns:a16="http://schemas.microsoft.com/office/drawing/2014/main" id="{F25412AB-23D7-698E-FFDF-7828CCB26710}"/>
              </a:ext>
            </a:extLst>
          </p:cNvPr>
          <p:cNvSpPr/>
          <p:nvPr/>
        </p:nvSpPr>
        <p:spPr>
          <a:xfrm>
            <a:off x="7625245" y="1129222"/>
            <a:ext cx="4317264" cy="97256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428625">
              <a:spcAft>
                <a:spcPts val="200"/>
              </a:spcAft>
            </a:pPr>
            <a:r>
              <a:rPr lang="es-ES" sz="2000" b="1">
                <a:solidFill>
                  <a:schemeClr val="bg1">
                    <a:lumMod val="49000"/>
                  </a:schemeClr>
                </a:solidFill>
                <a:latin typeface="Montserrat Medium"/>
                <a:ea typeface="+mn-lt"/>
                <a:cs typeface="+mn-lt"/>
              </a:rPr>
              <a:t>160 </a:t>
            </a:r>
            <a:r>
              <a:rPr lang="es-ES" sz="2000" b="1" err="1">
                <a:solidFill>
                  <a:schemeClr val="bg1">
                    <a:lumMod val="49000"/>
                  </a:schemeClr>
                </a:solidFill>
                <a:latin typeface="Montserrat Medium"/>
                <a:ea typeface="+mn-lt"/>
                <a:cs typeface="+mn-lt"/>
              </a:rPr>
              <a:t>participants</a:t>
            </a:r>
            <a:endParaRPr lang="en-US" sz="2000" err="1">
              <a:solidFill>
                <a:schemeClr val="bg1">
                  <a:lumMod val="49000"/>
                </a:schemeClr>
              </a:solidFill>
              <a:latin typeface="Montserrat Medium"/>
            </a:endParaRPr>
          </a:p>
          <a:p>
            <a:pPr marL="428625">
              <a:spcAft>
                <a:spcPts val="200"/>
              </a:spcAft>
            </a:pPr>
            <a:r>
              <a:rPr lang="es-ES" sz="1600">
                <a:solidFill>
                  <a:schemeClr val="bg1">
                    <a:lumMod val="49000"/>
                  </a:schemeClr>
                </a:solidFill>
                <a:latin typeface="Montserrat Medium"/>
                <a:cs typeface="Arial"/>
              </a:rPr>
              <a:t>Total Brasil and El Salvador</a:t>
            </a:r>
          </a:p>
        </p:txBody>
      </p:sp>
    </p:spTree>
    <p:extLst>
      <p:ext uri="{BB962C8B-B14F-4D97-AF65-F5344CB8AC3E}">
        <p14:creationId xmlns:p14="http://schemas.microsoft.com/office/powerpoint/2010/main" val="1086325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4D326-F676-F9CA-66BA-764D61683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2" descr="Uma imagem contendo Diagrama&#10;&#10;O conteúdo gerado por IA pode estar incorreto.">
            <a:extLst>
              <a:ext uri="{FF2B5EF4-FFF2-40B4-BE49-F238E27FC236}">
                <a16:creationId xmlns:a16="http://schemas.microsoft.com/office/drawing/2014/main" id="{48A7604F-7ED9-3B29-DF9D-3AECCC46A3E4}"/>
              </a:ext>
            </a:extLst>
          </p:cNvPr>
          <p:cNvSpPr/>
          <p:nvPr/>
        </p:nvSpPr>
        <p:spPr>
          <a:xfrm>
            <a:off x="0" y="0"/>
            <a:ext cx="12192000" cy="6832736"/>
          </a:xfrm>
          <a:custGeom>
            <a:avLst/>
            <a:gdLst/>
            <a:ahLst/>
            <a:cxnLst/>
            <a:rect l="l" t="t" r="r" b="b"/>
            <a:pathLst>
              <a:path w="18288000" h="10249104">
                <a:moveTo>
                  <a:pt x="0" y="0"/>
                </a:moveTo>
                <a:lnTo>
                  <a:pt x="18288000" y="0"/>
                </a:lnTo>
                <a:lnTo>
                  <a:pt x="18288000" y="10249104"/>
                </a:lnTo>
                <a:lnTo>
                  <a:pt x="0" y="102491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C1EFAB3C-ADE7-5310-2562-96454AEA6013}"/>
              </a:ext>
            </a:extLst>
          </p:cNvPr>
          <p:cNvSpPr txBox="1">
            <a:spLocks/>
          </p:cNvSpPr>
          <p:nvPr/>
        </p:nvSpPr>
        <p:spPr>
          <a:xfrm>
            <a:off x="845203" y="433191"/>
            <a:ext cx="11565003" cy="53119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es-EC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500">
                <a:solidFill>
                  <a:srgbClr val="4F6128"/>
                </a:solidFill>
                <a:latin typeface="Montserrat SemiBold"/>
                <a:ea typeface="Roboto"/>
                <a:cs typeface="Roboto"/>
              </a:rPr>
              <a:t>Brasil Workshop </a:t>
            </a:r>
            <a:r>
              <a:rPr lang="es-ES" sz="2000">
                <a:solidFill>
                  <a:srgbClr val="4F6128"/>
                </a:solidFill>
                <a:latin typeface="Montserrat SemiBold"/>
                <a:ea typeface="Roboto"/>
                <a:cs typeface="Roboto"/>
              </a:rPr>
              <a:t>(5-7 August 2025): </a:t>
            </a:r>
            <a:endParaRPr lang="en-US" sz="2000">
              <a:solidFill>
                <a:srgbClr val="4F6128"/>
              </a:solidFill>
              <a:ea typeface="Roboto"/>
              <a:cs typeface="Roboto"/>
            </a:endParaRPr>
          </a:p>
          <a:p>
            <a:r>
              <a:rPr lang="es-ES" sz="2500">
                <a:solidFill>
                  <a:srgbClr val="4F6128"/>
                </a:solidFill>
                <a:latin typeface="Montserrat SemiBold"/>
                <a:ea typeface="Roboto"/>
                <a:cs typeface="Roboto"/>
              </a:rPr>
              <a:t>“</a:t>
            </a:r>
            <a:r>
              <a:rPr lang="es-ES" sz="2500" err="1">
                <a:solidFill>
                  <a:srgbClr val="4F6128"/>
                </a:solidFill>
                <a:latin typeface="Montserrat SemiBold"/>
                <a:ea typeface="Roboto"/>
                <a:cs typeface="Roboto"/>
              </a:rPr>
              <a:t>Science</a:t>
            </a:r>
            <a:r>
              <a:rPr lang="es-ES" sz="2500">
                <a:solidFill>
                  <a:srgbClr val="4F6128"/>
                </a:solidFill>
                <a:latin typeface="Montserrat SemiBold"/>
                <a:ea typeface="Roboto"/>
                <a:cs typeface="Roboto"/>
              </a:rPr>
              <a:t> </a:t>
            </a:r>
            <a:r>
              <a:rPr lang="es-ES" sz="2500" err="1">
                <a:solidFill>
                  <a:srgbClr val="4F6128"/>
                </a:solidFill>
                <a:latin typeface="Montserrat SemiBold"/>
                <a:ea typeface="Roboto"/>
                <a:cs typeface="Roboto"/>
              </a:rPr>
              <a:t>Diplomacy</a:t>
            </a:r>
            <a:r>
              <a:rPr lang="es-ES" sz="2500">
                <a:solidFill>
                  <a:srgbClr val="4F6128"/>
                </a:solidFill>
                <a:latin typeface="Montserrat SemiBold"/>
                <a:ea typeface="Roboto"/>
                <a:cs typeface="Roboto"/>
              </a:rPr>
              <a:t> </a:t>
            </a:r>
            <a:r>
              <a:rPr lang="es-ES" sz="2500" err="1">
                <a:solidFill>
                  <a:srgbClr val="4F6128"/>
                </a:solidFill>
                <a:latin typeface="Montserrat SemiBold"/>
                <a:ea typeface="Roboto"/>
                <a:cs typeface="Roboto"/>
              </a:rPr>
              <a:t>for</a:t>
            </a:r>
            <a:r>
              <a:rPr lang="es-ES" sz="2500">
                <a:solidFill>
                  <a:srgbClr val="4F6128"/>
                </a:solidFill>
                <a:latin typeface="Montserrat SemiBold"/>
                <a:ea typeface="Roboto"/>
                <a:cs typeface="Roboto"/>
              </a:rPr>
              <a:t> </a:t>
            </a:r>
            <a:r>
              <a:rPr lang="es-ES" sz="2500" err="1">
                <a:solidFill>
                  <a:srgbClr val="4F6128"/>
                </a:solidFill>
                <a:latin typeface="Montserrat SemiBold"/>
                <a:ea typeface="Roboto"/>
                <a:cs typeface="Roboto"/>
              </a:rPr>
              <a:t>Sustainable</a:t>
            </a:r>
            <a:r>
              <a:rPr lang="es-ES" sz="2500">
                <a:solidFill>
                  <a:srgbClr val="4F6128"/>
                </a:solidFill>
                <a:latin typeface="Montserrat SemiBold"/>
                <a:ea typeface="Roboto"/>
                <a:cs typeface="Roboto"/>
              </a:rPr>
              <a:t> </a:t>
            </a:r>
            <a:r>
              <a:rPr lang="es-ES" sz="2500" err="1">
                <a:solidFill>
                  <a:srgbClr val="4F6128"/>
                </a:solidFill>
                <a:latin typeface="Montserrat SemiBold"/>
                <a:ea typeface="Roboto"/>
                <a:cs typeface="Roboto"/>
              </a:rPr>
              <a:t>Development</a:t>
            </a:r>
            <a:r>
              <a:rPr lang="es-ES" sz="2500">
                <a:solidFill>
                  <a:srgbClr val="4F6128"/>
                </a:solidFill>
                <a:latin typeface="Montserrat SemiBold"/>
                <a:ea typeface="Roboto"/>
                <a:cs typeface="Roboto"/>
              </a:rPr>
              <a:t>"</a:t>
            </a:r>
            <a:endParaRPr lang="en-US">
              <a:solidFill>
                <a:srgbClr val="4F6128"/>
              </a:solidFill>
            </a:endParaRPr>
          </a:p>
        </p:txBody>
      </p:sp>
      <p:pic>
        <p:nvPicPr>
          <p:cNvPr id="6" name="Picture 5" descr="Picture 1, Picture">
            <a:extLst>
              <a:ext uri="{FF2B5EF4-FFF2-40B4-BE49-F238E27FC236}">
                <a16:creationId xmlns:a16="http://schemas.microsoft.com/office/drawing/2014/main" id="{B5357829-A984-3C52-EF46-7A91DE6531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2694" r="-52" b="1807"/>
          <a:stretch/>
        </p:blipFill>
        <p:spPr>
          <a:xfrm>
            <a:off x="1085768" y="1511185"/>
            <a:ext cx="3789035" cy="1097329"/>
          </a:xfrm>
          <a:prstGeom prst="rect">
            <a:avLst/>
          </a:prstGeom>
        </p:spPr>
      </p:pic>
      <p:pic>
        <p:nvPicPr>
          <p:cNvPr id="5" name="Picture 4" descr="Ministry of Science, Technology and Innovation (Brazil) - Wikipedia">
            <a:extLst>
              <a:ext uri="{FF2B5EF4-FFF2-40B4-BE49-F238E27FC236}">
                <a16:creationId xmlns:a16="http://schemas.microsoft.com/office/drawing/2014/main" id="{C73F9BE2-BC48-6CBB-6CD1-F561B24E30D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633" r="267" b="16233"/>
          <a:stretch>
            <a:fillRect/>
          </a:stretch>
        </p:blipFill>
        <p:spPr>
          <a:xfrm>
            <a:off x="848048" y="2441277"/>
            <a:ext cx="2808709" cy="709676"/>
          </a:xfrm>
          <a:prstGeom prst="rect">
            <a:avLst/>
          </a:prstGeom>
        </p:spPr>
      </p:pic>
      <p:pic>
        <p:nvPicPr>
          <p:cNvPr id="2" name="Picture 1" descr="2025 United Nations Climate Change Conference - Wikipedia">
            <a:extLst>
              <a:ext uri="{FF2B5EF4-FFF2-40B4-BE49-F238E27FC236}">
                <a16:creationId xmlns:a16="http://schemas.microsoft.com/office/drawing/2014/main" id="{A5AA9803-CF15-DE97-60D3-6181D8C60B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3888" y="4949584"/>
            <a:ext cx="1942493" cy="1042782"/>
          </a:xfrm>
          <a:prstGeom prst="rect">
            <a:avLst/>
          </a:prstGeom>
        </p:spPr>
      </p:pic>
      <p:pic>
        <p:nvPicPr>
          <p:cNvPr id="7" name="Picture 6" descr="A close-up of a brochure&#10;&#10;AI-generated content may be incorrect.">
            <a:extLst>
              <a:ext uri="{FF2B5EF4-FFF2-40B4-BE49-F238E27FC236}">
                <a16:creationId xmlns:a16="http://schemas.microsoft.com/office/drawing/2014/main" id="{AA66FFAD-0661-A7EC-E490-5D25F4E1A07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5588" t="40715" r="32177" b="46893"/>
          <a:stretch/>
        </p:blipFill>
        <p:spPr>
          <a:xfrm>
            <a:off x="2455202" y="4365871"/>
            <a:ext cx="1379910" cy="767751"/>
          </a:xfrm>
          <a:prstGeom prst="rect">
            <a:avLst/>
          </a:prstGeom>
        </p:spPr>
      </p:pic>
      <p:pic>
        <p:nvPicPr>
          <p:cNvPr id="33" name="Imagem 32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D4064B12-07BD-C224-1691-243B51D0AC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8657" y="4380076"/>
            <a:ext cx="1020071" cy="722517"/>
          </a:xfrm>
          <a:prstGeom prst="rect">
            <a:avLst/>
          </a:prstGeom>
        </p:spPr>
      </p:pic>
      <p:graphicFrame>
        <p:nvGraphicFramePr>
          <p:cNvPr id="43" name="Diagrama 42">
            <a:extLst>
              <a:ext uri="{FF2B5EF4-FFF2-40B4-BE49-F238E27FC236}">
                <a16:creationId xmlns:a16="http://schemas.microsoft.com/office/drawing/2014/main" id="{660A0E9E-0856-E012-E262-F4511BF60009}"/>
              </a:ext>
            </a:extLst>
          </p:cNvPr>
          <p:cNvGraphicFramePr/>
          <p:nvPr/>
        </p:nvGraphicFramePr>
        <p:xfrm>
          <a:off x="3810000" y="1600200"/>
          <a:ext cx="45720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350" name="Imagem 349" descr="Ministério das Relações Exteriores (Brasil) - Dibrarq">
            <a:extLst>
              <a:ext uri="{FF2B5EF4-FFF2-40B4-BE49-F238E27FC236}">
                <a16:creationId xmlns:a16="http://schemas.microsoft.com/office/drawing/2014/main" id="{FFA1D954-2DE6-9BA9-601B-8D4AFA9BB4C6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t="21736" r="-3215" b="30550"/>
          <a:stretch>
            <a:fillRect/>
          </a:stretch>
        </p:blipFill>
        <p:spPr>
          <a:xfrm>
            <a:off x="1371438" y="5131667"/>
            <a:ext cx="1825694" cy="681903"/>
          </a:xfrm>
          <a:prstGeom prst="rect">
            <a:avLst/>
          </a:prstGeom>
        </p:spPr>
      </p:pic>
      <p:sp>
        <p:nvSpPr>
          <p:cNvPr id="615" name="CaixaDeTexto 614">
            <a:extLst>
              <a:ext uri="{FF2B5EF4-FFF2-40B4-BE49-F238E27FC236}">
                <a16:creationId xmlns:a16="http://schemas.microsoft.com/office/drawing/2014/main" id="{F6D974E6-188E-1BE0-BA4A-A7E9E8F36B2D}"/>
              </a:ext>
            </a:extLst>
          </p:cNvPr>
          <p:cNvSpPr txBox="1"/>
          <p:nvPr/>
        </p:nvSpPr>
        <p:spPr>
          <a:xfrm>
            <a:off x="8656205" y="1714056"/>
            <a:ext cx="3360107" cy="48013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C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pt-BR" sz="1800">
                <a:latin typeface="Montserrat Medium"/>
                <a:ea typeface="Calibri"/>
                <a:cs typeface="Calibri"/>
              </a:rPr>
              <a:t>2 </a:t>
            </a:r>
            <a:r>
              <a:rPr lang="pt-BR" sz="1800" err="1">
                <a:latin typeface="Montserrat Medium"/>
                <a:ea typeface="Calibri"/>
                <a:cs typeface="Calibri"/>
              </a:rPr>
              <a:t>Coordinated</a:t>
            </a:r>
            <a:r>
              <a:rPr lang="pt-BR" sz="1800">
                <a:latin typeface="Montserrat Medium"/>
                <a:ea typeface="Calibri"/>
                <a:cs typeface="Calibri"/>
              </a:rPr>
              <a:t> </a:t>
            </a:r>
            <a:r>
              <a:rPr lang="pt-BR" sz="1800" err="1">
                <a:latin typeface="Montserrat Medium"/>
                <a:ea typeface="Calibri"/>
                <a:cs typeface="Calibri"/>
              </a:rPr>
              <a:t>Events</a:t>
            </a:r>
            <a:endParaRPr lang="en-US" err="1"/>
          </a:p>
          <a:p>
            <a:endParaRPr lang="pt-BR" sz="1800">
              <a:latin typeface="Montserrat Medium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pt-BR" sz="1800">
                <a:latin typeface="Montserrat Medium"/>
                <a:ea typeface="Calibri"/>
                <a:cs typeface="Calibri"/>
              </a:rPr>
              <a:t>Road </a:t>
            </a:r>
            <a:r>
              <a:rPr lang="pt-BR" sz="1800" err="1">
                <a:latin typeface="Montserrat Medium"/>
                <a:ea typeface="Calibri"/>
                <a:cs typeface="Calibri"/>
              </a:rPr>
              <a:t>to</a:t>
            </a:r>
            <a:r>
              <a:rPr lang="pt-BR" sz="1800">
                <a:latin typeface="Montserrat Medium"/>
                <a:ea typeface="Calibri"/>
                <a:cs typeface="Calibri"/>
              </a:rPr>
              <a:t> UNFCCC CoP30</a:t>
            </a:r>
            <a:endParaRPr lang="pt-BR"/>
          </a:p>
          <a:p>
            <a:endParaRPr lang="pt-BR" sz="1800">
              <a:latin typeface="Montserrat Medium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pt-BR" sz="1800" err="1">
                <a:latin typeface="Montserrat Medium"/>
                <a:ea typeface="Calibri"/>
                <a:cs typeface="Calibri"/>
              </a:rPr>
              <a:t>Collaboration</a:t>
            </a:r>
            <a:r>
              <a:rPr lang="pt-BR" sz="1800">
                <a:latin typeface="Montserrat Medium"/>
                <a:ea typeface="Calibri"/>
                <a:cs typeface="Calibri"/>
              </a:rPr>
              <a:t> </a:t>
            </a:r>
            <a:r>
              <a:rPr lang="pt-BR" sz="1800" err="1">
                <a:latin typeface="Montserrat Medium"/>
                <a:ea typeface="Calibri"/>
                <a:cs typeface="Calibri"/>
              </a:rPr>
              <a:t>between</a:t>
            </a:r>
            <a:r>
              <a:rPr lang="pt-BR" sz="1800">
                <a:latin typeface="Montserrat Medium"/>
                <a:ea typeface="Calibri"/>
                <a:cs typeface="Calibri"/>
              </a:rPr>
              <a:t> </a:t>
            </a:r>
            <a:r>
              <a:rPr lang="pt-BR" sz="1800" err="1">
                <a:latin typeface="Montserrat Medium"/>
                <a:ea typeface="Calibri"/>
                <a:cs typeface="Calibri"/>
              </a:rPr>
              <a:t>government</a:t>
            </a:r>
            <a:r>
              <a:rPr lang="pt-BR" sz="1800">
                <a:latin typeface="Montserrat Medium"/>
                <a:ea typeface="Calibri"/>
                <a:cs typeface="Calibri"/>
              </a:rPr>
              <a:t>, academia, </a:t>
            </a:r>
            <a:r>
              <a:rPr lang="pt-BR" sz="1800" err="1">
                <a:latin typeface="Montserrat Medium"/>
                <a:ea typeface="Calibri"/>
                <a:cs typeface="Calibri"/>
              </a:rPr>
              <a:t>the</a:t>
            </a:r>
            <a:r>
              <a:rPr lang="pt-BR" sz="1800">
                <a:latin typeface="Montserrat Medium"/>
                <a:ea typeface="Calibri"/>
                <a:cs typeface="Calibri"/>
              </a:rPr>
              <a:t> </a:t>
            </a:r>
            <a:r>
              <a:rPr lang="pt-BR" sz="1800" err="1">
                <a:latin typeface="Montserrat Medium"/>
                <a:ea typeface="Calibri"/>
                <a:cs typeface="Calibri"/>
              </a:rPr>
              <a:t>private</a:t>
            </a:r>
            <a:r>
              <a:rPr lang="pt-BR" sz="1800">
                <a:latin typeface="Montserrat Medium"/>
                <a:ea typeface="Calibri"/>
                <a:cs typeface="Calibri"/>
              </a:rPr>
              <a:t> sector, </a:t>
            </a:r>
            <a:r>
              <a:rPr lang="pt-BR" sz="1800" err="1">
                <a:latin typeface="Montserrat Medium"/>
                <a:ea typeface="Calibri"/>
                <a:cs typeface="Calibri"/>
              </a:rPr>
              <a:t>and</a:t>
            </a:r>
            <a:r>
              <a:rPr lang="pt-BR" sz="1800">
                <a:latin typeface="Montserrat Medium"/>
                <a:ea typeface="Calibri"/>
                <a:cs typeface="Calibri"/>
              </a:rPr>
              <a:t> civil </a:t>
            </a:r>
            <a:r>
              <a:rPr lang="pt-BR" sz="1800" err="1">
                <a:latin typeface="Montserrat Medium"/>
                <a:ea typeface="Calibri"/>
                <a:cs typeface="Calibri"/>
              </a:rPr>
              <a:t>society</a:t>
            </a:r>
            <a:endParaRPr lang="pt-BR" sz="1800">
              <a:latin typeface="Montserrat Medium"/>
              <a:ea typeface="Calibri"/>
              <a:cs typeface="Calibri"/>
            </a:endParaRPr>
          </a:p>
          <a:p>
            <a:endParaRPr lang="pt-BR" sz="1800">
              <a:latin typeface="Montserrat Medium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pt-BR" sz="1800" err="1">
                <a:latin typeface="Montserrat Medium"/>
                <a:ea typeface="Calibri"/>
                <a:cs typeface="Calibri"/>
              </a:rPr>
              <a:t>Funding</a:t>
            </a:r>
            <a:r>
              <a:rPr lang="pt-BR" sz="1800">
                <a:latin typeface="Montserrat Medium"/>
                <a:ea typeface="Calibri"/>
                <a:cs typeface="Calibri"/>
              </a:rPr>
              <a:t>: MCTI </a:t>
            </a:r>
            <a:r>
              <a:rPr lang="pt-BR" sz="1800" err="1">
                <a:latin typeface="Montserrat Medium"/>
                <a:ea typeface="Calibri"/>
                <a:cs typeface="Calibri"/>
              </a:rPr>
              <a:t>with</a:t>
            </a:r>
            <a:r>
              <a:rPr lang="pt-BR" sz="1800">
                <a:latin typeface="Montserrat Medium"/>
                <a:ea typeface="Calibri"/>
                <a:cs typeface="Calibri"/>
              </a:rPr>
              <a:t> </a:t>
            </a:r>
            <a:r>
              <a:rPr lang="pt-BR" sz="1800" err="1">
                <a:latin typeface="Montserrat Medium"/>
                <a:ea typeface="Calibri"/>
                <a:cs typeface="Calibri"/>
              </a:rPr>
              <a:t>contributions</a:t>
            </a:r>
            <a:r>
              <a:rPr lang="pt-BR" sz="1800">
                <a:latin typeface="Montserrat Medium"/>
                <a:ea typeface="Calibri"/>
                <a:cs typeface="Calibri"/>
              </a:rPr>
              <a:t> </a:t>
            </a:r>
            <a:r>
              <a:rPr lang="pt-BR" sz="1800" err="1">
                <a:latin typeface="Montserrat Medium"/>
                <a:ea typeface="Calibri"/>
                <a:cs typeface="Calibri"/>
              </a:rPr>
              <a:t>from</a:t>
            </a:r>
            <a:r>
              <a:rPr lang="pt-BR" sz="1800">
                <a:latin typeface="Montserrat Medium"/>
                <a:ea typeface="Calibri"/>
                <a:cs typeface="Calibri"/>
              </a:rPr>
              <a:t> USP </a:t>
            </a:r>
            <a:r>
              <a:rPr lang="pt-BR" sz="1800" err="1">
                <a:latin typeface="Montserrat Medium"/>
                <a:ea typeface="Calibri"/>
                <a:cs typeface="Calibri"/>
              </a:rPr>
              <a:t>and</a:t>
            </a:r>
            <a:r>
              <a:rPr lang="pt-BR" sz="1800">
                <a:latin typeface="Montserrat Medium"/>
                <a:ea typeface="Calibri"/>
                <a:cs typeface="Calibri"/>
              </a:rPr>
              <a:t> </a:t>
            </a:r>
            <a:r>
              <a:rPr lang="pt-BR" sz="1800" err="1">
                <a:latin typeface="Montserrat Medium"/>
                <a:ea typeface="Calibri"/>
                <a:cs typeface="Calibri"/>
              </a:rPr>
              <a:t>the</a:t>
            </a:r>
            <a:r>
              <a:rPr lang="pt-BR" sz="1800">
                <a:latin typeface="Montserrat Medium"/>
                <a:ea typeface="Calibri"/>
                <a:cs typeface="Calibri"/>
              </a:rPr>
              <a:t> </a:t>
            </a:r>
            <a:r>
              <a:rPr lang="pt-BR" sz="1800" err="1">
                <a:latin typeface="Montserrat Medium"/>
                <a:ea typeface="Calibri"/>
                <a:cs typeface="Calibri"/>
              </a:rPr>
              <a:t>Wellcome</a:t>
            </a:r>
            <a:r>
              <a:rPr lang="pt-BR" sz="1800">
                <a:latin typeface="Montserrat Medium"/>
                <a:ea typeface="Calibri"/>
                <a:cs typeface="Calibri"/>
              </a:rPr>
              <a:t> Trust</a:t>
            </a:r>
            <a:endParaRPr lang="pt-BR"/>
          </a:p>
          <a:p>
            <a:endParaRPr lang="pt-BR" sz="1800">
              <a:latin typeface="Montserrat Medium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pt-BR" sz="1800">
                <a:latin typeface="Montserrat Medium"/>
                <a:ea typeface="Calibri"/>
                <a:cs typeface="Calibri"/>
              </a:rPr>
              <a:t>2 </a:t>
            </a:r>
            <a:r>
              <a:rPr lang="pt-BR" sz="1800" err="1">
                <a:latin typeface="Montserrat Medium"/>
                <a:ea typeface="Calibri"/>
                <a:cs typeface="Calibri"/>
              </a:rPr>
              <a:t>Collaboration</a:t>
            </a:r>
            <a:r>
              <a:rPr lang="pt-BR" sz="1800">
                <a:latin typeface="Montserrat Medium"/>
                <a:ea typeface="Calibri"/>
                <a:cs typeface="Calibri"/>
              </a:rPr>
              <a:t> </a:t>
            </a:r>
            <a:r>
              <a:rPr lang="pt-BR" sz="1800" err="1">
                <a:latin typeface="Montserrat Medium"/>
                <a:ea typeface="Calibri"/>
                <a:cs typeface="Calibri"/>
              </a:rPr>
              <a:t>Agreements</a:t>
            </a:r>
            <a:r>
              <a:rPr lang="pt-BR" sz="1800">
                <a:latin typeface="Montserrat Medium"/>
                <a:ea typeface="Calibri"/>
                <a:cs typeface="Calibri"/>
              </a:rPr>
              <a:t> in DC </a:t>
            </a:r>
            <a:r>
              <a:rPr lang="pt-BR" sz="1800" err="1">
                <a:latin typeface="Montserrat Medium"/>
                <a:ea typeface="Calibri"/>
                <a:cs typeface="Calibri"/>
              </a:rPr>
              <a:t>between</a:t>
            </a:r>
            <a:r>
              <a:rPr lang="pt-BR" sz="1800">
                <a:latin typeface="Montserrat Medium"/>
                <a:ea typeface="Calibri"/>
                <a:cs typeface="Calibri"/>
              </a:rPr>
              <a:t> Peru, </a:t>
            </a:r>
            <a:r>
              <a:rPr lang="pt-BR" sz="1800" err="1">
                <a:latin typeface="Montserrat Medium"/>
                <a:ea typeface="Calibri"/>
                <a:cs typeface="Calibri"/>
              </a:rPr>
              <a:t>Brazil</a:t>
            </a:r>
            <a:r>
              <a:rPr lang="pt-BR" sz="1800">
                <a:latin typeface="Montserrat Medium"/>
                <a:ea typeface="Calibri"/>
                <a:cs typeface="Calibri"/>
              </a:rPr>
              <a:t>, </a:t>
            </a:r>
            <a:r>
              <a:rPr lang="pt-BR" sz="1800" err="1">
                <a:latin typeface="Montserrat Medium"/>
                <a:ea typeface="Calibri"/>
                <a:cs typeface="Calibri"/>
              </a:rPr>
              <a:t>and</a:t>
            </a:r>
            <a:r>
              <a:rPr lang="pt-BR" sz="1800">
                <a:latin typeface="Montserrat Medium"/>
                <a:ea typeface="Calibri"/>
                <a:cs typeface="Calibri"/>
              </a:rPr>
              <a:t> Ecuador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0324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163F6-049D-1AF4-A046-9C756F665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Freeform 2" descr="Uma imagem contendo Diagrama&#10;&#10;O conteúdo gerado por IA pode estar incorreto.">
            <a:extLst>
              <a:ext uri="{FF2B5EF4-FFF2-40B4-BE49-F238E27FC236}">
                <a16:creationId xmlns:a16="http://schemas.microsoft.com/office/drawing/2014/main" id="{33ABD415-43CF-89D2-DAFC-CEAA3D0E952C}"/>
              </a:ext>
            </a:extLst>
          </p:cNvPr>
          <p:cNvSpPr/>
          <p:nvPr/>
        </p:nvSpPr>
        <p:spPr>
          <a:xfrm>
            <a:off x="0" y="-12290"/>
            <a:ext cx="12192000" cy="6832736"/>
          </a:xfrm>
          <a:custGeom>
            <a:avLst/>
            <a:gdLst/>
            <a:ahLst/>
            <a:cxnLst/>
            <a:rect l="l" t="t" r="r" b="b"/>
            <a:pathLst>
              <a:path w="18288000" h="10249104">
                <a:moveTo>
                  <a:pt x="0" y="0"/>
                </a:moveTo>
                <a:lnTo>
                  <a:pt x="18288000" y="0"/>
                </a:lnTo>
                <a:lnTo>
                  <a:pt x="18288000" y="10249104"/>
                </a:lnTo>
                <a:lnTo>
                  <a:pt x="0" y="102491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D27862C7-2093-D270-8177-F1AD81C54A64}"/>
              </a:ext>
            </a:extLst>
          </p:cNvPr>
          <p:cNvSpPr txBox="1">
            <a:spLocks/>
          </p:cNvSpPr>
          <p:nvPr/>
        </p:nvSpPr>
        <p:spPr>
          <a:xfrm>
            <a:off x="689143" y="497224"/>
            <a:ext cx="10647877" cy="53119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es-EC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500">
                <a:solidFill>
                  <a:schemeClr val="accent3">
                    <a:lumMod val="49000"/>
                  </a:schemeClr>
                </a:solidFill>
                <a:latin typeface="Montserrat SemiBold"/>
                <a:ea typeface="Roboto"/>
                <a:cs typeface="Roboto"/>
              </a:rPr>
              <a:t>Brasil Workshop 2025: </a:t>
            </a:r>
            <a:r>
              <a:rPr lang="es-ES" sz="2500" err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Roboto"/>
                <a:cs typeface="Roboto"/>
              </a:rPr>
              <a:t>Outreach</a:t>
            </a:r>
            <a:r>
              <a:rPr lang="es-ES" sz="2500">
                <a:solidFill>
                  <a:schemeClr val="accent3">
                    <a:lumMod val="49000"/>
                  </a:schemeClr>
                </a:solidFill>
                <a:latin typeface="Montserrat SemiBold"/>
                <a:ea typeface="Roboto"/>
                <a:cs typeface="Roboto"/>
              </a:rPr>
              <a:t> and Media </a:t>
            </a:r>
            <a:r>
              <a:rPr lang="es-ES" sz="2500" err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Roboto"/>
                <a:cs typeface="Roboto"/>
              </a:rPr>
              <a:t>Presence</a:t>
            </a:r>
            <a:r>
              <a:rPr lang="es-ES" sz="2500">
                <a:solidFill>
                  <a:schemeClr val="accent3">
                    <a:lumMod val="49000"/>
                  </a:schemeClr>
                </a:solidFill>
                <a:latin typeface="Montserrat SemiBold"/>
                <a:ea typeface="Roboto"/>
                <a:cs typeface="Roboto"/>
              </a:rPr>
              <a:t> </a:t>
            </a:r>
            <a:endParaRPr lang="en-US">
              <a:solidFill>
                <a:schemeClr val="accent3">
                  <a:lumMod val="49000"/>
                </a:schemeClr>
              </a:solidFill>
              <a:ea typeface="Roboto"/>
              <a:cs typeface="Roboto"/>
            </a:endParaRPr>
          </a:p>
          <a:p>
            <a:r>
              <a:rPr lang="es-ES" sz="2500">
                <a:solidFill>
                  <a:schemeClr val="accent3">
                    <a:lumMod val="49000"/>
                  </a:schemeClr>
                </a:solidFill>
                <a:latin typeface="Montserrat SemiBold"/>
                <a:ea typeface="Roboto"/>
                <a:cs typeface="Roboto"/>
              </a:rPr>
              <a:t>"</a:t>
            </a:r>
            <a:r>
              <a:rPr lang="es-ES" sz="2500" err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Roboto"/>
                <a:cs typeface="Roboto"/>
              </a:rPr>
              <a:t>Science</a:t>
            </a:r>
            <a:r>
              <a:rPr lang="es-ES" sz="2500">
                <a:solidFill>
                  <a:schemeClr val="accent3">
                    <a:lumMod val="49000"/>
                  </a:schemeClr>
                </a:solidFill>
                <a:latin typeface="Montserrat SemiBold"/>
                <a:ea typeface="Roboto"/>
                <a:cs typeface="Roboto"/>
              </a:rPr>
              <a:t> </a:t>
            </a:r>
            <a:r>
              <a:rPr lang="es-ES" sz="2500" err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Roboto"/>
                <a:cs typeface="Roboto"/>
              </a:rPr>
              <a:t>Diplomacy</a:t>
            </a:r>
            <a:r>
              <a:rPr lang="es-ES" sz="2500">
                <a:solidFill>
                  <a:schemeClr val="accent3">
                    <a:lumMod val="49000"/>
                  </a:schemeClr>
                </a:solidFill>
                <a:latin typeface="Montserrat SemiBold"/>
                <a:ea typeface="Roboto"/>
                <a:cs typeface="Roboto"/>
              </a:rPr>
              <a:t> </a:t>
            </a:r>
            <a:r>
              <a:rPr lang="es-ES" sz="2500" err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Roboto"/>
                <a:cs typeface="Roboto"/>
              </a:rPr>
              <a:t>for</a:t>
            </a:r>
            <a:r>
              <a:rPr lang="es-ES" sz="2500">
                <a:solidFill>
                  <a:schemeClr val="accent3">
                    <a:lumMod val="49000"/>
                  </a:schemeClr>
                </a:solidFill>
                <a:latin typeface="Montserrat SemiBold"/>
                <a:ea typeface="Roboto"/>
                <a:cs typeface="Roboto"/>
              </a:rPr>
              <a:t> </a:t>
            </a:r>
            <a:r>
              <a:rPr lang="es-ES" sz="2500" err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Roboto"/>
                <a:cs typeface="Roboto"/>
              </a:rPr>
              <a:t>Sustainable</a:t>
            </a:r>
            <a:r>
              <a:rPr lang="es-ES" sz="2500">
                <a:solidFill>
                  <a:schemeClr val="accent3">
                    <a:lumMod val="49000"/>
                  </a:schemeClr>
                </a:solidFill>
                <a:latin typeface="Montserrat SemiBold"/>
                <a:ea typeface="Roboto"/>
                <a:cs typeface="Roboto"/>
              </a:rPr>
              <a:t> </a:t>
            </a:r>
            <a:r>
              <a:rPr lang="es-ES" sz="2500" err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Roboto"/>
                <a:cs typeface="Roboto"/>
              </a:rPr>
              <a:t>Development</a:t>
            </a:r>
            <a:r>
              <a:rPr lang="es-ES" sz="2500">
                <a:solidFill>
                  <a:schemeClr val="accent3">
                    <a:lumMod val="49000"/>
                  </a:schemeClr>
                </a:solidFill>
                <a:latin typeface="Montserrat SemiBold"/>
                <a:ea typeface="Roboto"/>
                <a:cs typeface="Roboto"/>
              </a:rPr>
              <a:t>"</a:t>
            </a:r>
            <a:endParaRPr lang="en-US">
              <a:solidFill>
                <a:schemeClr val="accent3">
                  <a:lumMod val="49000"/>
                </a:schemeClr>
              </a:solidFill>
              <a:ea typeface="Calibri"/>
              <a:cs typeface="Calibri"/>
            </a:endParaRPr>
          </a:p>
        </p:txBody>
      </p:sp>
      <p:pic>
        <p:nvPicPr>
          <p:cNvPr id="26" name="Imagem 25" descr="Interface gráfica do usuário, Texto, Aplicativo, Email&#10;&#10;O conteúdo gerado por IA pode estar incorreto.">
            <a:extLst>
              <a:ext uri="{FF2B5EF4-FFF2-40B4-BE49-F238E27FC236}">
                <a16:creationId xmlns:a16="http://schemas.microsoft.com/office/drawing/2014/main" id="{A726E71A-72F7-AFA9-C680-D69478B260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2463" y="4001571"/>
            <a:ext cx="5366565" cy="2542046"/>
          </a:xfrm>
          <a:prstGeom prst="rect">
            <a:avLst/>
          </a:prstGeom>
        </p:spPr>
      </p:pic>
      <p:pic>
        <p:nvPicPr>
          <p:cNvPr id="27" name="Imagem 26" descr="Interface gráfica do usuário, Site&#10;&#10;O conteúdo gerado por IA pode estar incorreto.">
            <a:extLst>
              <a:ext uri="{FF2B5EF4-FFF2-40B4-BE49-F238E27FC236}">
                <a16:creationId xmlns:a16="http://schemas.microsoft.com/office/drawing/2014/main" id="{3C29D3FA-AC54-245E-ACFA-DC302EDD10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465" y="3923126"/>
            <a:ext cx="4272772" cy="2696309"/>
          </a:xfrm>
          <a:prstGeom prst="rect">
            <a:avLst/>
          </a:prstGeom>
        </p:spPr>
      </p:pic>
      <p:pic>
        <p:nvPicPr>
          <p:cNvPr id="28" name="Imagem 27" descr="Interface gráfica do usuário, Texto, Site&#10;&#10;O conteúdo gerado por IA pode estar incorreto.">
            <a:extLst>
              <a:ext uri="{FF2B5EF4-FFF2-40B4-BE49-F238E27FC236}">
                <a16:creationId xmlns:a16="http://schemas.microsoft.com/office/drawing/2014/main" id="{1930BF95-0664-04B0-9A1B-58517FEE4F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9343" y="1543538"/>
            <a:ext cx="3951952" cy="2383693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3F8BFD0-2268-B8F7-9ACD-90B7F7A62201}"/>
              </a:ext>
            </a:extLst>
          </p:cNvPr>
          <p:cNvSpPr/>
          <p:nvPr/>
        </p:nvSpPr>
        <p:spPr>
          <a:xfrm>
            <a:off x="800420" y="1946622"/>
            <a:ext cx="5828093" cy="1795527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2" name="Google Shape;442;g36913939105_1_788">
            <a:extLst>
              <a:ext uri="{FF2B5EF4-FFF2-40B4-BE49-F238E27FC236}">
                <a16:creationId xmlns:a16="http://schemas.microsoft.com/office/drawing/2014/main" id="{ED26DAD0-A9B0-8D80-D6F3-1EB58910902B}"/>
              </a:ext>
            </a:extLst>
          </p:cNvPr>
          <p:cNvSpPr txBox="1"/>
          <p:nvPr/>
        </p:nvSpPr>
        <p:spPr>
          <a:xfrm>
            <a:off x="1151051" y="2292334"/>
            <a:ext cx="5293594" cy="1383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90500" indent="-190500">
              <a:lnSpc>
                <a:spcPct val="107030"/>
              </a:lnSpc>
              <a:buFont typeface="Arial"/>
              <a:buChar char="•"/>
            </a:pPr>
            <a:r>
              <a:rPr lang="en-US" sz="1400">
                <a:solidFill>
                  <a:srgbClr val="FFFFFF"/>
                </a:solidFill>
                <a:latin typeface="Montserrat SemiBold"/>
                <a:ea typeface="+mn-lt"/>
                <a:cs typeface="+mn-lt"/>
                <a:sym typeface="Montserrat"/>
              </a:rPr>
              <a:t>Launch of the Portuguese version of the IAI Science Diplomacy curriculum</a:t>
            </a:r>
            <a:endParaRPr lang="pt-BR" sz="1400">
              <a:latin typeface="Montserrat SemiBold"/>
              <a:ea typeface="Calibri"/>
              <a:cs typeface="Calibri"/>
            </a:endParaRPr>
          </a:p>
          <a:p>
            <a:pPr marL="190500" indent="-190500">
              <a:lnSpc>
                <a:spcPct val="107030"/>
              </a:lnSpc>
              <a:buFont typeface="Arial"/>
              <a:buChar char="•"/>
            </a:pPr>
            <a:r>
              <a:rPr lang="en-US" sz="1400">
                <a:solidFill>
                  <a:srgbClr val="FFFFFF"/>
                </a:solidFill>
                <a:latin typeface="Montserrat SemiBold"/>
                <a:ea typeface="Calibri"/>
                <a:cs typeface="Calibri"/>
              </a:rPr>
              <a:t>Development of a policy brief on the event</a:t>
            </a:r>
            <a:endParaRPr lang="en-US"/>
          </a:p>
          <a:p>
            <a:pPr marL="190500" indent="-190500">
              <a:lnSpc>
                <a:spcPct val="107030"/>
              </a:lnSpc>
              <a:buFont typeface="Arial"/>
              <a:buChar char="•"/>
            </a:pPr>
            <a:r>
              <a:rPr lang="en-US" sz="1400">
                <a:solidFill>
                  <a:srgbClr val="FFFFFF"/>
                </a:solidFill>
                <a:latin typeface="Montserrat SemiBold"/>
                <a:ea typeface="Calibri"/>
                <a:cs typeface="Calibri"/>
              </a:rPr>
              <a:t>Strengthening of the Latin American Science Diplomacy network</a:t>
            </a:r>
            <a:endParaRPr lang="en-US"/>
          </a:p>
          <a:p>
            <a:pPr marL="190500" indent="-190500">
              <a:lnSpc>
                <a:spcPct val="107030"/>
              </a:lnSpc>
              <a:buFont typeface="Arial"/>
              <a:buChar char="•"/>
            </a:pPr>
            <a:endParaRPr lang="en-US" sz="1400">
              <a:solidFill>
                <a:srgbClr val="FFFFFF"/>
              </a:solidFill>
              <a:latin typeface="Montserrat SemiBold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33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4CC3B-AB25-BA77-0E84-70826672B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Freeform 2" descr="Uma imagem contendo Diagrama&#10;&#10;O conteúdo gerado por IA pode estar incorreto.">
            <a:extLst>
              <a:ext uri="{FF2B5EF4-FFF2-40B4-BE49-F238E27FC236}">
                <a16:creationId xmlns:a16="http://schemas.microsoft.com/office/drawing/2014/main" id="{36C3236E-83D7-8EE5-1B58-4BDD5328F91E}"/>
              </a:ext>
            </a:extLst>
          </p:cNvPr>
          <p:cNvSpPr/>
          <p:nvPr/>
        </p:nvSpPr>
        <p:spPr>
          <a:xfrm>
            <a:off x="0" y="24286"/>
            <a:ext cx="12192000" cy="6832736"/>
          </a:xfrm>
          <a:custGeom>
            <a:avLst/>
            <a:gdLst/>
            <a:ahLst/>
            <a:cxnLst/>
            <a:rect l="l" t="t" r="r" b="b"/>
            <a:pathLst>
              <a:path w="18288000" h="10249104">
                <a:moveTo>
                  <a:pt x="0" y="0"/>
                </a:moveTo>
                <a:lnTo>
                  <a:pt x="18288000" y="0"/>
                </a:lnTo>
                <a:lnTo>
                  <a:pt x="18288000" y="10249104"/>
                </a:lnTo>
                <a:lnTo>
                  <a:pt x="0" y="102491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D80D0F6A-256A-9F12-9E44-7A7BB2B7D4C5}"/>
              </a:ext>
            </a:extLst>
          </p:cNvPr>
          <p:cNvSpPr txBox="1">
            <a:spLocks/>
          </p:cNvSpPr>
          <p:nvPr/>
        </p:nvSpPr>
        <p:spPr>
          <a:xfrm>
            <a:off x="689143" y="497224"/>
            <a:ext cx="8885753" cy="53119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es-EC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000" b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Roboto"/>
                <a:cs typeface="Roboto"/>
              </a:rPr>
              <a:t>El Salvador Workshop 2025</a:t>
            </a:r>
            <a:endParaRPr lang="en-US" sz="2000" b="1">
              <a:solidFill>
                <a:schemeClr val="accent3">
                  <a:lumMod val="49000"/>
                </a:schemeClr>
              </a:solidFill>
              <a:latin typeface="Montserrat SemiBold"/>
              <a:ea typeface="Roboto"/>
              <a:cs typeface="Roboto"/>
            </a:endParaRPr>
          </a:p>
          <a:p>
            <a:r>
              <a:rPr lang="es-ES" sz="2000" b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+mn-lt"/>
                <a:cs typeface="+mn-lt"/>
              </a:rPr>
              <a:t>“Open and Inclusive </a:t>
            </a:r>
            <a:r>
              <a:rPr lang="es-ES" sz="2000" b="1" err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+mn-lt"/>
                <a:cs typeface="+mn-lt"/>
              </a:rPr>
              <a:t>Science</a:t>
            </a:r>
            <a:r>
              <a:rPr lang="es-ES" sz="2000" b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+mn-lt"/>
                <a:cs typeface="+mn-lt"/>
              </a:rPr>
              <a:t> </a:t>
            </a:r>
            <a:r>
              <a:rPr lang="es-ES" sz="2000" b="1" err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+mn-lt"/>
                <a:cs typeface="+mn-lt"/>
              </a:rPr>
              <a:t>Diplomacy</a:t>
            </a:r>
            <a:r>
              <a:rPr lang="es-ES" sz="2000" b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+mn-lt"/>
                <a:cs typeface="+mn-lt"/>
              </a:rPr>
              <a:t> and STI</a:t>
            </a:r>
            <a:endParaRPr lang="es-ES" sz="2000">
              <a:solidFill>
                <a:schemeClr val="accent3">
                  <a:lumMod val="49000"/>
                </a:schemeClr>
              </a:solidFill>
              <a:latin typeface="Montserrat SemiBold"/>
              <a:ea typeface="+mn-lt"/>
              <a:cs typeface="+mn-lt"/>
            </a:endParaRPr>
          </a:p>
          <a:p>
            <a:r>
              <a:rPr lang="es-ES" sz="1600" b="1" err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+mn-lt"/>
                <a:cs typeface="+mn-lt"/>
              </a:rPr>
              <a:t>Promoting</a:t>
            </a:r>
            <a:r>
              <a:rPr lang="es-ES" sz="1600" b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+mn-lt"/>
                <a:cs typeface="+mn-lt"/>
              </a:rPr>
              <a:t> Regional </a:t>
            </a:r>
            <a:r>
              <a:rPr lang="es-ES" sz="1600" b="1" err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+mn-lt"/>
                <a:cs typeface="+mn-lt"/>
              </a:rPr>
              <a:t>Cooperation</a:t>
            </a:r>
            <a:r>
              <a:rPr lang="es-ES" sz="1600" b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+mn-lt"/>
                <a:cs typeface="+mn-lt"/>
              </a:rPr>
              <a:t> </a:t>
            </a:r>
            <a:r>
              <a:rPr lang="es-ES" sz="1600" b="1" err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+mn-lt"/>
                <a:cs typeface="+mn-lt"/>
              </a:rPr>
              <a:t>for</a:t>
            </a:r>
            <a:r>
              <a:rPr lang="es-ES" sz="1600" b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+mn-lt"/>
                <a:cs typeface="+mn-lt"/>
              </a:rPr>
              <a:t> Transformative </a:t>
            </a:r>
            <a:r>
              <a:rPr lang="es-ES" sz="1600" b="1" err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+mn-lt"/>
                <a:cs typeface="+mn-lt"/>
              </a:rPr>
              <a:t>Development</a:t>
            </a:r>
            <a:r>
              <a:rPr lang="es-ES" sz="1600" b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+mn-lt"/>
                <a:cs typeface="+mn-lt"/>
              </a:rPr>
              <a:t> in Central </a:t>
            </a:r>
            <a:r>
              <a:rPr lang="es-ES" sz="1600" b="1" err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+mn-lt"/>
                <a:cs typeface="+mn-lt"/>
              </a:rPr>
              <a:t>America</a:t>
            </a:r>
            <a:r>
              <a:rPr lang="es-ES" sz="1600" b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+mn-lt"/>
                <a:cs typeface="+mn-lt"/>
              </a:rPr>
              <a:t> and </a:t>
            </a:r>
            <a:r>
              <a:rPr lang="es-ES" sz="1600" b="1" err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+mn-lt"/>
                <a:cs typeface="+mn-lt"/>
              </a:rPr>
              <a:t>the</a:t>
            </a:r>
            <a:r>
              <a:rPr lang="es-ES" sz="1600" b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+mn-lt"/>
                <a:cs typeface="+mn-lt"/>
              </a:rPr>
              <a:t> </a:t>
            </a:r>
            <a:r>
              <a:rPr lang="es-ES" sz="1600" b="1" err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+mn-lt"/>
                <a:cs typeface="+mn-lt"/>
              </a:rPr>
              <a:t>Dominican</a:t>
            </a:r>
            <a:r>
              <a:rPr lang="es-ES" sz="1600" b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+mn-lt"/>
                <a:cs typeface="+mn-lt"/>
              </a:rPr>
              <a:t> </a:t>
            </a:r>
            <a:r>
              <a:rPr lang="es-ES" sz="1600" b="1" err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+mn-lt"/>
                <a:cs typeface="+mn-lt"/>
              </a:rPr>
              <a:t>Republic</a:t>
            </a:r>
            <a:r>
              <a:rPr lang="es-ES" sz="2000" b="1">
                <a:solidFill>
                  <a:schemeClr val="accent3">
                    <a:lumMod val="49000"/>
                  </a:schemeClr>
                </a:solidFill>
                <a:latin typeface="Montserrat SemiBold"/>
                <a:ea typeface="+mn-lt"/>
                <a:cs typeface="+mn-lt"/>
              </a:rPr>
              <a:t>” </a:t>
            </a:r>
            <a:endParaRPr lang="es-ES">
              <a:solidFill>
                <a:schemeClr val="accent3">
                  <a:lumMod val="49000"/>
                </a:schemeClr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111F5A2-5143-0D59-EEB8-65AD1D68C7A8}"/>
              </a:ext>
            </a:extLst>
          </p:cNvPr>
          <p:cNvSpPr/>
          <p:nvPr/>
        </p:nvSpPr>
        <p:spPr>
          <a:xfrm>
            <a:off x="800420" y="2253734"/>
            <a:ext cx="5212336" cy="1780134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2" name="Google Shape;442;g36913939105_1_788">
            <a:extLst>
              <a:ext uri="{FF2B5EF4-FFF2-40B4-BE49-F238E27FC236}">
                <a16:creationId xmlns:a16="http://schemas.microsoft.com/office/drawing/2014/main" id="{1D289AAD-A64B-9B0A-25C1-A292A310351E}"/>
              </a:ext>
            </a:extLst>
          </p:cNvPr>
          <p:cNvSpPr txBox="1"/>
          <p:nvPr/>
        </p:nvSpPr>
        <p:spPr>
          <a:xfrm>
            <a:off x="1133192" y="2647070"/>
            <a:ext cx="4554685" cy="988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90500" indent="-190500">
              <a:lnSpc>
                <a:spcPct val="107030"/>
              </a:lnSpc>
              <a:buFont typeface="Arial"/>
              <a:buChar char="•"/>
            </a:pPr>
            <a:r>
              <a:rPr lang="en-US" sz="1200">
                <a:solidFill>
                  <a:srgbClr val="FFFFFF"/>
                </a:solidFill>
                <a:latin typeface="Montserrat Medium"/>
                <a:ea typeface="Calibri"/>
                <a:cs typeface="Calibri"/>
              </a:rPr>
              <a:t>Strengthening the Central American Network for Science Diplomacy</a:t>
            </a:r>
            <a:endParaRPr lang="en-US" sz="1200" b="1">
              <a:solidFill>
                <a:srgbClr val="FFFFFF"/>
              </a:solidFill>
              <a:latin typeface="Montserrat Medium"/>
              <a:ea typeface="Calibri"/>
              <a:cs typeface="Calibri"/>
            </a:endParaRPr>
          </a:p>
          <a:p>
            <a:pPr marL="190500" indent="-190500">
              <a:lnSpc>
                <a:spcPct val="107030"/>
              </a:lnSpc>
              <a:buFont typeface="Arial"/>
              <a:buChar char="•"/>
            </a:pPr>
            <a:r>
              <a:rPr lang="en-US" sz="1200">
                <a:solidFill>
                  <a:srgbClr val="FFFFFF"/>
                </a:solidFill>
                <a:latin typeface="Montserrat Medium"/>
                <a:ea typeface="+mn-lt"/>
                <a:cs typeface="+mn-lt"/>
              </a:rPr>
              <a:t>Integration of Central American and Dominican Republic Institutions: SICA and the </a:t>
            </a:r>
            <a:r>
              <a:rPr lang="en-US" sz="1200" err="1">
                <a:solidFill>
                  <a:srgbClr val="FFFFFF"/>
                </a:solidFill>
                <a:latin typeface="Montserrat Medium"/>
                <a:ea typeface="+mn-lt"/>
                <a:cs typeface="+mn-lt"/>
              </a:rPr>
              <a:t>Trifinio</a:t>
            </a:r>
            <a:r>
              <a:rPr lang="en-US" sz="1200">
                <a:solidFill>
                  <a:srgbClr val="FFFFFF"/>
                </a:solidFill>
                <a:latin typeface="Montserrat Medium"/>
                <a:ea typeface="+mn-lt"/>
                <a:cs typeface="+mn-lt"/>
              </a:rPr>
              <a:t> Plan</a:t>
            </a:r>
            <a:endParaRPr lang="en-US"/>
          </a:p>
          <a:p>
            <a:pPr marL="190500" indent="-190500">
              <a:lnSpc>
                <a:spcPct val="107030"/>
              </a:lnSpc>
              <a:buFont typeface="Arial"/>
              <a:buChar char="•"/>
            </a:pPr>
            <a:r>
              <a:rPr lang="en-US" sz="1200">
                <a:solidFill>
                  <a:srgbClr val="FFFFFF"/>
                </a:solidFill>
                <a:latin typeface="Montserrat Medium"/>
                <a:ea typeface="+mn-lt"/>
                <a:cs typeface="+mn-lt"/>
              </a:rPr>
              <a:t>Identification of Regional Case Studies</a:t>
            </a:r>
            <a:endParaRPr lang="en-US"/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30D8A9D8-3AD4-D8E0-1F03-8B0B20A185F1}"/>
              </a:ext>
            </a:extLst>
          </p:cNvPr>
          <p:cNvGraphicFramePr/>
          <p:nvPr/>
        </p:nvGraphicFramePr>
        <p:xfrm>
          <a:off x="7296912" y="1659565"/>
          <a:ext cx="3456432" cy="2700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58" name="Imagem 457" descr="Foto editada de grupo de pessoas posando para foto&#10;&#10;O conteúdo gerado por IA pode estar incorreto.">
            <a:extLst>
              <a:ext uri="{FF2B5EF4-FFF2-40B4-BE49-F238E27FC236}">
                <a16:creationId xmlns:a16="http://schemas.microsoft.com/office/drawing/2014/main" id="{95B4F21D-53EF-87B8-FF9F-C2B156E749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1228" y="4541520"/>
            <a:ext cx="2926871" cy="2170176"/>
          </a:xfrm>
          <a:prstGeom prst="rect">
            <a:avLst/>
          </a:prstGeom>
        </p:spPr>
      </p:pic>
      <p:pic>
        <p:nvPicPr>
          <p:cNvPr id="459" name="Imagem 458" descr="Texto&#10;&#10;O conteúdo gerado por IA pode estar incorreto.">
            <a:extLst>
              <a:ext uri="{FF2B5EF4-FFF2-40B4-BE49-F238E27FC236}">
                <a16:creationId xmlns:a16="http://schemas.microsoft.com/office/drawing/2014/main" id="{1FA378B0-8DD9-A9C7-1D4F-895CAFFFB0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35269" y="4480560"/>
            <a:ext cx="3380343" cy="2292096"/>
          </a:xfrm>
          <a:prstGeom prst="rect">
            <a:avLst/>
          </a:prstGeom>
        </p:spPr>
      </p:pic>
      <p:pic>
        <p:nvPicPr>
          <p:cNvPr id="496" name="Imagem 495">
            <a:extLst>
              <a:ext uri="{FF2B5EF4-FFF2-40B4-BE49-F238E27FC236}">
                <a16:creationId xmlns:a16="http://schemas.microsoft.com/office/drawing/2014/main" id="{A8DCF37C-188D-C83F-50BF-EF43E296041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79886" y="4211910"/>
            <a:ext cx="3481762" cy="256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933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7F3F1-0171-4215-3C1F-21189D39B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3F32A03-4A47-5A11-368B-6DE8C3D08CA5}"/>
              </a:ext>
            </a:extLst>
          </p:cNvPr>
          <p:cNvSpPr/>
          <p:nvPr/>
        </p:nvSpPr>
        <p:spPr>
          <a:xfrm>
            <a:off x="0" y="0"/>
            <a:ext cx="12192000" cy="6832736"/>
          </a:xfrm>
          <a:custGeom>
            <a:avLst/>
            <a:gdLst/>
            <a:ahLst/>
            <a:cxnLst/>
            <a:rect l="l" t="t" r="r" b="b"/>
            <a:pathLst>
              <a:path w="18288000" h="10249104">
                <a:moveTo>
                  <a:pt x="0" y="0"/>
                </a:moveTo>
                <a:lnTo>
                  <a:pt x="18288000" y="0"/>
                </a:lnTo>
                <a:lnTo>
                  <a:pt x="18288000" y="10249104"/>
                </a:lnTo>
                <a:lnTo>
                  <a:pt x="0" y="102491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2614D9FB-219E-ACA8-9E75-1D343622C440}"/>
              </a:ext>
            </a:extLst>
          </p:cNvPr>
          <p:cNvGrpSpPr/>
          <p:nvPr/>
        </p:nvGrpSpPr>
        <p:grpSpPr>
          <a:xfrm>
            <a:off x="527548" y="381035"/>
            <a:ext cx="7185723" cy="3251662"/>
            <a:chOff x="-142042" y="-1413388"/>
            <a:chExt cx="4464905" cy="2020445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C8091764-6DAC-18DA-5052-80D7AFE8E61F}"/>
                </a:ext>
              </a:extLst>
            </p:cNvPr>
            <p:cNvSpPr/>
            <p:nvPr/>
          </p:nvSpPr>
          <p:spPr>
            <a:xfrm>
              <a:off x="-142042" y="-1413388"/>
              <a:ext cx="4322863" cy="607057"/>
            </a:xfrm>
            <a:custGeom>
              <a:avLst/>
              <a:gdLst/>
              <a:ahLst/>
              <a:cxnLst/>
              <a:rect l="l" t="t" r="r" b="b"/>
              <a:pathLst>
                <a:path w="4322863" h="607057">
                  <a:moveTo>
                    <a:pt x="37835" y="0"/>
                  </a:moveTo>
                  <a:lnTo>
                    <a:pt x="4285028" y="0"/>
                  </a:lnTo>
                  <a:cubicBezTo>
                    <a:pt x="4305924" y="0"/>
                    <a:pt x="4322863" y="16939"/>
                    <a:pt x="4322863" y="37835"/>
                  </a:cubicBezTo>
                  <a:lnTo>
                    <a:pt x="4322863" y="569222"/>
                  </a:lnTo>
                  <a:cubicBezTo>
                    <a:pt x="4322863" y="590118"/>
                    <a:pt x="4305924" y="607057"/>
                    <a:pt x="4285028" y="607057"/>
                  </a:cubicBezTo>
                  <a:lnTo>
                    <a:pt x="37835" y="607057"/>
                  </a:lnTo>
                  <a:cubicBezTo>
                    <a:pt x="27801" y="607057"/>
                    <a:pt x="18177" y="603071"/>
                    <a:pt x="11082" y="595976"/>
                  </a:cubicBezTo>
                  <a:cubicBezTo>
                    <a:pt x="3986" y="588880"/>
                    <a:pt x="0" y="579257"/>
                    <a:pt x="0" y="569222"/>
                  </a:cubicBezTo>
                  <a:lnTo>
                    <a:pt x="0" y="37835"/>
                  </a:lnTo>
                  <a:cubicBezTo>
                    <a:pt x="0" y="16939"/>
                    <a:pt x="16939" y="0"/>
                    <a:pt x="37835" y="0"/>
                  </a:cubicBezTo>
                  <a:close/>
                </a:path>
              </a:pathLst>
            </a:custGeom>
            <a:solidFill>
              <a:srgbClr val="B2D9D0"/>
            </a:solidFill>
          </p:spPr>
          <p:txBody>
            <a:bodyPr lIns="91440" tIns="45720" rIns="91440" bIns="45720" anchor="t"/>
            <a:lstStyle/>
            <a:p>
              <a:pPr algn="ctr">
                <a:lnSpc>
                  <a:spcPts val="3240"/>
                </a:lnSpc>
              </a:pPr>
              <a:r>
                <a:rPr lang="en-US" sz="2400" b="1" spc="87">
                  <a:solidFill>
                    <a:srgbClr val="3F5D23"/>
                  </a:solidFill>
                  <a:latin typeface="Montserrat Bold Italics"/>
                  <a:ea typeface="Montserrat Bold Italics"/>
                  <a:cs typeface="Montserrat Bold Italics"/>
                  <a:sym typeface="Montserrat Bold Italics"/>
                </a:rPr>
                <a:t>SD: The Perspective of the IAI Countries</a:t>
              </a:r>
              <a:endParaRPr lang="en-US" sz="2400"/>
            </a:p>
            <a:p>
              <a:endParaRPr lang="en-US" sz="1200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3D830428-BA75-932B-AD89-CB17F7D8D18D}"/>
                </a:ext>
              </a:extLst>
            </p:cNvPr>
            <p:cNvSpPr txBox="1"/>
            <p:nvPr/>
          </p:nvSpPr>
          <p:spPr>
            <a:xfrm>
              <a:off x="0" y="-76200"/>
              <a:ext cx="4322863" cy="683257"/>
            </a:xfrm>
            <a:prstGeom prst="rect">
              <a:avLst/>
            </a:prstGeom>
          </p:spPr>
          <p:txBody>
            <a:bodyPr lIns="31569" tIns="31569" rIns="31569" bIns="31569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20" name="Picture 19" descr="A close-up of a logo&#10;&#10;AI-generated content may be incorrect.">
            <a:extLst>
              <a:ext uri="{FF2B5EF4-FFF2-40B4-BE49-F238E27FC236}">
                <a16:creationId xmlns:a16="http://schemas.microsoft.com/office/drawing/2014/main" id="{1E235EB5-66B7-D15E-464B-37C5F7058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87" y="1530129"/>
            <a:ext cx="4951413" cy="1567657"/>
          </a:xfrm>
          <a:prstGeom prst="rect">
            <a:avLst/>
          </a:prstGeom>
        </p:spPr>
      </p:pic>
      <p:pic>
        <p:nvPicPr>
          <p:cNvPr id="21" name="Picture 20" descr="IAI on X: &quot;🎙️In a recent interview with @SciDip magazine, @EOrtegaBarria,  national secretary of @senacyt, described the country's bold transformation  into a regional leader in science, technology, and innovation. 🇵🇦 🔗Read  the">
            <a:extLst>
              <a:ext uri="{FF2B5EF4-FFF2-40B4-BE49-F238E27FC236}">
                <a16:creationId xmlns:a16="http://schemas.microsoft.com/office/drawing/2014/main" id="{3EC741C9-51AA-1AC2-C3B5-3DDC97675A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908" y="3243290"/>
            <a:ext cx="5604703" cy="1390650"/>
          </a:xfrm>
          <a:prstGeom prst="rect">
            <a:avLst/>
          </a:prstGeom>
        </p:spPr>
      </p:pic>
      <p:pic>
        <p:nvPicPr>
          <p:cNvPr id="22" name="Picture 21" descr="Marcella Ohira - Deputy Executive Director at Inter-American Institute for  Global Change Research (IAI) | LinkedIn">
            <a:extLst>
              <a:ext uri="{FF2B5EF4-FFF2-40B4-BE49-F238E27FC236}">
                <a16:creationId xmlns:a16="http://schemas.microsoft.com/office/drawing/2014/main" id="{897ED74F-297C-E1A1-28A6-A0E6268DB8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2220" y="381035"/>
            <a:ext cx="3743832" cy="210350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7A4A9DF-BDF3-F06C-7A2A-1644DDC18D89}"/>
              </a:ext>
            </a:extLst>
          </p:cNvPr>
          <p:cNvSpPr txBox="1"/>
          <p:nvPr/>
        </p:nvSpPr>
        <p:spPr>
          <a:xfrm>
            <a:off x="509806" y="5437690"/>
            <a:ext cx="11224022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>
                <a:latin typeface="Montserrat Medium"/>
                <a:ea typeface="+mn-lt"/>
                <a:cs typeface="+mn-lt"/>
              </a:rPr>
              <a:t>Third Interview:</a:t>
            </a:r>
            <a:r>
              <a:rPr lang="en-US" sz="1600">
                <a:latin typeface="Montserrat Medium"/>
                <a:ea typeface="+mn-lt"/>
                <a:cs typeface="+mn-lt"/>
              </a:rPr>
              <a:t> Secretary Rosaura Ruiz, Mexico</a:t>
            </a:r>
            <a:endParaRPr lang="en-US"/>
          </a:p>
          <a:p>
            <a:endParaRPr lang="en-US"/>
          </a:p>
          <a:p>
            <a:r>
              <a:rPr lang="en-US" sz="1600" b="1">
                <a:latin typeface="Montserrat Medium"/>
                <a:ea typeface="+mn-lt"/>
                <a:cs typeface="+mn-lt"/>
              </a:rPr>
              <a:t>Discussion of the MoU:</a:t>
            </a:r>
            <a:r>
              <a:rPr lang="en-US" sz="1600">
                <a:latin typeface="Montserrat Medium"/>
                <a:ea typeface="+mn-lt"/>
                <a:cs typeface="+mn-lt"/>
              </a:rPr>
              <a:t> SICA for Scientific Diplomacy and Support for Public Policies of SICA Countries</a:t>
            </a:r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8BB7F84-6340-CC79-F659-518BA14654A4}"/>
              </a:ext>
            </a:extLst>
          </p:cNvPr>
          <p:cNvSpPr/>
          <p:nvPr/>
        </p:nvSpPr>
        <p:spPr>
          <a:xfrm>
            <a:off x="6688900" y="2718739"/>
            <a:ext cx="5019760" cy="282358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es-ES" sz="160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Dr. Ortega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emphasized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that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the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 </a:t>
            </a:r>
            <a:r>
              <a:rPr lang="es-ES" sz="1600" b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IAI and </a:t>
            </a:r>
            <a:r>
              <a:rPr lang="es-ES" sz="1600" b="1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the</a:t>
            </a:r>
            <a:r>
              <a:rPr lang="es-ES" sz="1600" b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 Belmont </a:t>
            </a:r>
            <a:r>
              <a:rPr lang="es-ES" sz="1600" b="1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Forum</a:t>
            </a:r>
            <a:r>
              <a:rPr lang="es-ES" sz="1600" b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 in </a:t>
            </a:r>
            <a:r>
              <a:rPr lang="es-ES" sz="1600" b="1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Panama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 position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the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 country as a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hemispheric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hub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for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science-policy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 interfaces and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international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research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collaboration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, and he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recognized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Panama's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leadership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 in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science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diplomacy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 and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its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geographic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 and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political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connectivity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within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the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 </a:t>
            </a:r>
            <a:r>
              <a:rPr lang="es-ES" sz="1600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continent</a:t>
            </a:r>
            <a:r>
              <a:rPr lang="es-ES" sz="160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.</a:t>
            </a:r>
            <a:endParaRPr lang="en-US">
              <a:solidFill>
                <a:schemeClr val="bg1">
                  <a:lumMod val="49000"/>
                </a:schemeClr>
              </a:solidFill>
            </a:endParaRPr>
          </a:p>
          <a:p>
            <a:endParaRPr lang="es-ES" sz="1600">
              <a:solidFill>
                <a:schemeClr val="bg1">
                  <a:lumMod val="49000"/>
                </a:schemeClr>
              </a:solidFill>
              <a:ea typeface="+mn-lt"/>
              <a:cs typeface="+mn-lt"/>
            </a:endParaRPr>
          </a:p>
          <a:p>
            <a:r>
              <a:rPr lang="es-ES" sz="1400" b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Eduardo Ortega, </a:t>
            </a:r>
            <a:r>
              <a:rPr lang="es-ES" sz="1400" b="1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National</a:t>
            </a:r>
            <a:r>
              <a:rPr lang="es-ES" sz="1400" b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 </a:t>
            </a:r>
            <a:r>
              <a:rPr lang="es-ES" sz="1400" b="1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Secretary</a:t>
            </a:r>
            <a:r>
              <a:rPr lang="es-ES" sz="1400" b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 </a:t>
            </a:r>
            <a:r>
              <a:rPr lang="es-ES" sz="1400" b="1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of</a:t>
            </a:r>
            <a:r>
              <a:rPr lang="es-ES" sz="1400" b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 ST&amp;I, </a:t>
            </a:r>
            <a:r>
              <a:rPr lang="es-ES" sz="1400" b="1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Panama</a:t>
            </a:r>
            <a:endParaRPr lang="en-US" sz="1400" err="1">
              <a:solidFill>
                <a:schemeClr val="bg1">
                  <a:lumMod val="49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089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3DE906-0070-5BB0-2176-CAC9EB337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D6B87454-F8AD-8F7F-B46A-3FDCD54961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5C46DC-8374-ADF7-613F-31612857FEBA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8 JAN 2026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19C884-672B-6BFD-0C54-E02357771F9A}"/>
              </a:ext>
            </a:extLst>
          </p:cNvPr>
          <p:cNvSpPr txBox="1"/>
          <p:nvPr/>
        </p:nvSpPr>
        <p:spPr>
          <a:xfrm>
            <a:off x="1002155" y="324584"/>
            <a:ext cx="10187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err="1">
                <a:latin typeface="Monserrat"/>
              </a:rPr>
              <a:t>STeP</a:t>
            </a:r>
            <a:r>
              <a:rPr lang="en-US" sz="2800">
                <a:latin typeface="Monserrat"/>
              </a:rPr>
              <a:t> Fellowship Program Update</a:t>
            </a:r>
          </a:p>
        </p:txBody>
      </p:sp>
      <p:pic>
        <p:nvPicPr>
          <p:cNvPr id="11" name="Picture 10" descr="A group of people holding up signs&#10;&#10;AI-generated content may be incorrect.">
            <a:extLst>
              <a:ext uri="{FF2B5EF4-FFF2-40B4-BE49-F238E27FC236}">
                <a16:creationId xmlns:a16="http://schemas.microsoft.com/office/drawing/2014/main" id="{E2CBA43E-0BF7-6BF4-1A46-401DABE0BF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42" y="1087721"/>
            <a:ext cx="8347358" cy="258133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FB9C855-50B3-DBB1-1E7B-3EB4A41E3F00}"/>
              </a:ext>
            </a:extLst>
          </p:cNvPr>
          <p:cNvSpPr txBox="1"/>
          <p:nvPr/>
        </p:nvSpPr>
        <p:spPr>
          <a:xfrm>
            <a:off x="407161" y="3836357"/>
            <a:ext cx="7772401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endParaRPr lang="en-US">
              <a:latin typeface="Montserrat Medium"/>
            </a:endParaRPr>
          </a:p>
          <a:p>
            <a:pPr algn="just"/>
            <a:endParaRPr lang="en-US">
              <a:latin typeface="Montserrat Medium"/>
            </a:endParaRPr>
          </a:p>
          <a:p>
            <a:pPr algn="just"/>
            <a:r>
              <a:rPr lang="en-US">
                <a:latin typeface="Montserrat Medium"/>
              </a:rPr>
              <a:t>Training future leaders of the Americas to participate in the science–policy interface through practical, hands‑on learning supported by professional development and mentorship.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CBC3BF-BE4C-4887-5B6B-C266A43DDFCA}"/>
              </a:ext>
            </a:extLst>
          </p:cNvPr>
          <p:cNvSpPr txBox="1"/>
          <p:nvPr/>
        </p:nvSpPr>
        <p:spPr>
          <a:xfrm>
            <a:off x="8762801" y="929144"/>
            <a:ext cx="3302200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>
                <a:latin typeface="Montserrat SemiBold"/>
              </a:rPr>
              <a:t>2020-2025</a:t>
            </a:r>
          </a:p>
          <a:p>
            <a:pPr algn="ctr"/>
            <a:endParaRPr lang="en-US">
              <a:latin typeface="Montserrat SemiBold"/>
            </a:endParaRPr>
          </a:p>
          <a:p>
            <a:pPr algn="ctr"/>
            <a:r>
              <a:rPr lang="en-US">
                <a:latin typeface="Montserrat SemiBold"/>
              </a:rPr>
              <a:t>90 Fellows</a:t>
            </a:r>
          </a:p>
          <a:p>
            <a:pPr algn="ctr"/>
            <a:r>
              <a:rPr lang="en-US">
                <a:latin typeface="Montserrat SemiBold"/>
              </a:rPr>
              <a:t>16 Countries</a:t>
            </a:r>
          </a:p>
          <a:p>
            <a:pPr algn="ctr"/>
            <a:endParaRPr lang="en-US">
              <a:latin typeface="Montserrat SemiBold"/>
            </a:endParaRPr>
          </a:p>
          <a:p>
            <a:pPr algn="ctr"/>
            <a:endParaRPr lang="en-US">
              <a:latin typeface="Montserrat SemiBold"/>
            </a:endParaRPr>
          </a:p>
          <a:p>
            <a:pPr algn="ctr"/>
            <a:r>
              <a:rPr lang="en-US">
                <a:latin typeface="Montserrat SemiBold"/>
              </a:rPr>
              <a:t>Alumni engagement committee in place</a:t>
            </a:r>
          </a:p>
        </p:txBody>
      </p:sp>
    </p:spTree>
    <p:extLst>
      <p:ext uri="{BB962C8B-B14F-4D97-AF65-F5344CB8AC3E}">
        <p14:creationId xmlns:p14="http://schemas.microsoft.com/office/powerpoint/2010/main" val="4115012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5239B-6790-D508-1F7E-8549651B9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ADCBBE58-39FC-4C8F-8A90-6CDC8E918B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8979"/>
            <a:ext cx="12191980" cy="68567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DE7753-BC58-0049-264F-DF0CDAF23B1E}"/>
              </a:ext>
            </a:extLst>
          </p:cNvPr>
          <p:cNvSpPr txBox="1"/>
          <p:nvPr/>
        </p:nvSpPr>
        <p:spPr>
          <a:xfrm>
            <a:off x="1002155" y="347641"/>
            <a:ext cx="10187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err="1">
                <a:latin typeface="Monserrat"/>
              </a:rPr>
              <a:t>STeP</a:t>
            </a:r>
            <a:r>
              <a:rPr lang="en-US" sz="2800">
                <a:latin typeface="Monserrat"/>
              </a:rPr>
              <a:t> Fellowship Program Update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F3EC96-1B5F-2ECB-DF0F-CE79B6C79E15}"/>
              </a:ext>
            </a:extLst>
          </p:cNvPr>
          <p:cNvSpPr txBox="1"/>
          <p:nvPr/>
        </p:nvSpPr>
        <p:spPr>
          <a:xfrm>
            <a:off x="684655" y="3725173"/>
            <a:ext cx="3909966" cy="30623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400" b="1" i="0">
                <a:effectLst/>
                <a:latin typeface="Montserrat SemiBold"/>
              </a:rPr>
              <a:t>Argentina</a:t>
            </a:r>
            <a:endParaRPr lang="en-US" sz="1400">
              <a:effectLst/>
              <a:latin typeface="Montserrat SemiBold"/>
            </a:endParaRPr>
          </a:p>
          <a:p>
            <a:pPr>
              <a:lnSpc>
                <a:spcPts val="2625"/>
              </a:lnSpc>
            </a:pPr>
            <a:r>
              <a:rPr lang="en-US" sz="1400" b="0" i="0">
                <a:effectLst/>
                <a:latin typeface="Montserrat SemiBold"/>
              </a:rPr>
              <a:t>3 fellows </a:t>
            </a:r>
            <a:r>
              <a:rPr lang="en-US" sz="1400">
                <a:latin typeface="Montserrat SemiBold"/>
              </a:rPr>
              <a:t>cofinanced</a:t>
            </a:r>
            <a:r>
              <a:rPr lang="en-US" sz="1400" b="0" i="0">
                <a:effectLst/>
                <a:latin typeface="Montserrat SemiBold"/>
              </a:rPr>
              <a:t> </a:t>
            </a:r>
            <a:r>
              <a:rPr lang="en-US" sz="1400">
                <a:latin typeface="Montserrat SemiBold"/>
              </a:rPr>
              <a:t>by CREA</a:t>
            </a:r>
            <a:r>
              <a:rPr lang="en-US" sz="1400" b="0" i="0">
                <a:effectLst/>
                <a:latin typeface="Montserrat SemiBold"/>
              </a:rPr>
              <a:t>/CONICET, </a:t>
            </a:r>
            <a:r>
              <a:rPr lang="en-US" sz="1400">
                <a:latin typeface="Montserrat SemiBold"/>
              </a:rPr>
              <a:t>located in the private agro-industrial </a:t>
            </a:r>
            <a:r>
              <a:rPr lang="en-US" sz="1400" b="0" i="0">
                <a:effectLst/>
                <a:latin typeface="Montserrat SemiBold"/>
              </a:rPr>
              <a:t>sector.</a:t>
            </a:r>
          </a:p>
          <a:p>
            <a:pPr>
              <a:lnSpc>
                <a:spcPts val="2700"/>
              </a:lnSpc>
            </a:pPr>
            <a:r>
              <a:rPr lang="en-US" sz="1400" b="1" i="0" err="1">
                <a:effectLst/>
                <a:latin typeface="Montserrat SemiBold"/>
              </a:rPr>
              <a:t>Estados</a:t>
            </a:r>
            <a:r>
              <a:rPr lang="en-US" sz="1400" b="1" i="0">
                <a:effectLst/>
                <a:latin typeface="Montserrat SemiBold"/>
              </a:rPr>
              <a:t> Unidos</a:t>
            </a:r>
            <a:endParaRPr lang="en-US" sz="1400">
              <a:effectLst/>
              <a:latin typeface="Montserrat SemiBold"/>
            </a:endParaRPr>
          </a:p>
          <a:p>
            <a:pPr>
              <a:lnSpc>
                <a:spcPts val="2625"/>
              </a:lnSpc>
            </a:pPr>
            <a:r>
              <a:rPr lang="en-US" sz="1400" b="0" i="0">
                <a:effectLst/>
                <a:latin typeface="Montserrat SemiBold"/>
              </a:rPr>
              <a:t>2 fellows </a:t>
            </a:r>
            <a:r>
              <a:rPr lang="en-US" sz="1400">
                <a:latin typeface="Montserrat SemiBold"/>
              </a:rPr>
              <a:t>from </a:t>
            </a:r>
            <a:r>
              <a:rPr lang="en-US" sz="1400" b="0" i="0">
                <a:effectLst/>
                <a:latin typeface="Montserrat SemiBold"/>
              </a:rPr>
              <a:t>AAAS STPF </a:t>
            </a:r>
            <a:r>
              <a:rPr lang="en-US" sz="1400">
                <a:latin typeface="Montserrat SemiBold"/>
              </a:rPr>
              <a:t>program in</a:t>
            </a:r>
            <a:r>
              <a:rPr lang="en-US" sz="1400" b="0" i="0">
                <a:effectLst/>
                <a:latin typeface="Montserrat SemiBold"/>
              </a:rPr>
              <a:t> NSF (TIP</a:t>
            </a:r>
            <a:r>
              <a:rPr lang="en-US" sz="1400">
                <a:latin typeface="Montserrat SemiBold"/>
              </a:rPr>
              <a:t> Directorate</a:t>
            </a:r>
            <a:r>
              <a:rPr lang="en-US" sz="1400" b="0" i="0">
                <a:effectLst/>
                <a:latin typeface="Montserrat SemiBold"/>
              </a:rPr>
              <a:t>) y U.S. DOE (BETO).</a:t>
            </a:r>
            <a:endParaRPr lang="en-US" sz="1400">
              <a:effectLst/>
              <a:latin typeface="Montserrat SemiBold"/>
            </a:endParaRPr>
          </a:p>
          <a:p>
            <a:pPr>
              <a:lnSpc>
                <a:spcPts val="2625"/>
              </a:lnSpc>
            </a:pPr>
            <a:endParaRPr lang="en-US">
              <a:effectLst/>
              <a:latin typeface="YAFdtQi73Xs_0"/>
            </a:endParaRPr>
          </a:p>
          <a:p>
            <a:endParaRPr lang="en-US">
              <a:latin typeface="Monserra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A6032C-9844-D258-50B5-9A312A0B5A8F}"/>
              </a:ext>
            </a:extLst>
          </p:cNvPr>
          <p:cNvSpPr txBox="1"/>
          <p:nvPr/>
        </p:nvSpPr>
        <p:spPr>
          <a:xfrm>
            <a:off x="8457055" y="870861"/>
            <a:ext cx="3562923" cy="20621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 i="1">
                <a:latin typeface="Montserrat SemiBold"/>
              </a:rPr>
              <a:t>5th Cohort launched November 2025</a:t>
            </a:r>
          </a:p>
          <a:p>
            <a:pPr algn="ctr"/>
            <a:endParaRPr lang="en-US" sz="2000">
              <a:latin typeface="Montserrat SemiBold"/>
            </a:endParaRPr>
          </a:p>
          <a:p>
            <a:pPr algn="ctr"/>
            <a:r>
              <a:rPr lang="en-US" sz="2000">
                <a:latin typeface="Montserrat SemiBold"/>
              </a:rPr>
              <a:t>9 Fellows</a:t>
            </a:r>
          </a:p>
          <a:p>
            <a:pPr algn="ctr"/>
            <a:r>
              <a:rPr lang="en-US" sz="2000">
                <a:latin typeface="Montserrat SemiBold"/>
              </a:rPr>
              <a:t>5 </a:t>
            </a:r>
            <a:r>
              <a:rPr lang="en-US" sz="2000" i="1">
                <a:latin typeface="Montserrat SemiBold"/>
              </a:rPr>
              <a:t>Countries</a:t>
            </a:r>
          </a:p>
          <a:p>
            <a:pPr algn="ctr"/>
            <a:endParaRPr lang="en-US" sz="2800">
              <a:latin typeface="Monserrat"/>
            </a:endParaRPr>
          </a:p>
        </p:txBody>
      </p:sp>
      <p:pic>
        <p:nvPicPr>
          <p:cNvPr id="4" name="Picture 3" descr="A close-up of a screen&#10;&#10;AI-generated content may be incorrect.">
            <a:extLst>
              <a:ext uri="{FF2B5EF4-FFF2-40B4-BE49-F238E27FC236}">
                <a16:creationId xmlns:a16="http://schemas.microsoft.com/office/drawing/2014/main" id="{C3F99841-BF70-91E1-E238-DDA94520B5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55" y="980724"/>
            <a:ext cx="7772400" cy="24482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B6420B-5E4C-0C59-E523-A2F141BC2CEE}"/>
              </a:ext>
            </a:extLst>
          </p:cNvPr>
          <p:cNvSpPr txBox="1"/>
          <p:nvPr/>
        </p:nvSpPr>
        <p:spPr>
          <a:xfrm>
            <a:off x="5027292" y="3721607"/>
            <a:ext cx="6992680" cy="274177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400" b="1">
                <a:latin typeface="Montserrat SemiBold"/>
              </a:rPr>
              <a:t>Colombia</a:t>
            </a:r>
          </a:p>
          <a:p>
            <a:pPr>
              <a:lnSpc>
                <a:spcPts val="2700"/>
              </a:lnSpc>
            </a:pPr>
            <a:r>
              <a:rPr lang="en-US" sz="1400">
                <a:latin typeface="Montserrat SemiBold"/>
              </a:rPr>
              <a:t>1 fellow: Alexander von Humboldt Institute</a:t>
            </a:r>
          </a:p>
          <a:p>
            <a:pPr>
              <a:lnSpc>
                <a:spcPts val="2700"/>
              </a:lnSpc>
            </a:pPr>
            <a:r>
              <a:rPr lang="en-US" sz="1400" b="1">
                <a:latin typeface="Montserrat SemiBold"/>
              </a:rPr>
              <a:t>Panamá</a:t>
            </a:r>
          </a:p>
          <a:p>
            <a:pPr>
              <a:lnSpc>
                <a:spcPts val="2625"/>
              </a:lnSpc>
            </a:pPr>
            <a:r>
              <a:rPr lang="en-US" sz="1400">
                <a:latin typeface="Montserrat SemiBold"/>
              </a:rPr>
              <a:t>1 fellow in STRI – </a:t>
            </a:r>
            <a:r>
              <a:rPr lang="en-US" sz="1400" err="1">
                <a:latin typeface="Montserrat SemiBold"/>
              </a:rPr>
              <a:t>Iniciativa</a:t>
            </a:r>
            <a:r>
              <a:rPr lang="en-US" sz="1400">
                <a:latin typeface="Montserrat SemiBold"/>
              </a:rPr>
              <a:t> Adrienne Arsht, </a:t>
            </a:r>
            <a:r>
              <a:rPr lang="en-US" sz="1400" err="1">
                <a:latin typeface="Montserrat SemiBold"/>
              </a:rPr>
              <a:t>advicing</a:t>
            </a:r>
            <a:r>
              <a:rPr lang="en-US" sz="1400">
                <a:latin typeface="Montserrat SemiBold"/>
              </a:rPr>
              <a:t> CMAR (Costa Rica, Panamá, Ecuador, Colombia).</a:t>
            </a:r>
          </a:p>
          <a:p>
            <a:pPr>
              <a:lnSpc>
                <a:spcPts val="2625"/>
              </a:lnSpc>
            </a:pPr>
            <a:r>
              <a:rPr lang="en-US" sz="1400" b="1">
                <a:latin typeface="Montserrat SemiBold"/>
              </a:rPr>
              <a:t>Ecuador</a:t>
            </a:r>
          </a:p>
          <a:p>
            <a:pPr>
              <a:lnSpc>
                <a:spcPts val="2625"/>
              </a:lnSpc>
            </a:pPr>
            <a:r>
              <a:rPr lang="en-US" sz="1400">
                <a:latin typeface="Montserrat SemiBold"/>
              </a:rPr>
              <a:t>2 fellows: Instituto Nacional de </a:t>
            </a:r>
            <a:r>
              <a:rPr lang="en-US" sz="1400" err="1">
                <a:latin typeface="Montserrat SemiBold"/>
              </a:rPr>
              <a:t>Biodiversidad</a:t>
            </a:r>
            <a:r>
              <a:rPr lang="en-US" sz="1400">
                <a:latin typeface="Montserrat SemiBold"/>
              </a:rPr>
              <a:t> (INABIO)</a:t>
            </a:r>
          </a:p>
          <a:p>
            <a:endParaRPr lang="en-US">
              <a:latin typeface="Monserra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91F58D-1E28-CDE4-E732-5F41D8B28E13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8 JAN 2026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452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C045E-CEEE-C44D-18C4-508C703DE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63A9B5BE-B0BD-55D3-29C2-07177ABBD1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DF64C16-53CD-67D0-AFFC-8A62BE870B44}"/>
              </a:ext>
            </a:extLst>
          </p:cNvPr>
          <p:cNvSpPr txBox="1"/>
          <p:nvPr/>
        </p:nvSpPr>
        <p:spPr>
          <a:xfrm>
            <a:off x="1002155" y="347641"/>
            <a:ext cx="1018768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err="1">
                <a:latin typeface="Montserrat SemiBold"/>
              </a:rPr>
              <a:t>STeP</a:t>
            </a:r>
            <a:r>
              <a:rPr lang="en-US" sz="2400">
                <a:latin typeface="Montserrat SemiBold"/>
              </a:rPr>
              <a:t> Fellowship Program Update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4EEFD2-B18E-C956-C160-71D22EE958BB}"/>
              </a:ext>
            </a:extLst>
          </p:cNvPr>
          <p:cNvSpPr txBox="1"/>
          <p:nvPr/>
        </p:nvSpPr>
        <p:spPr>
          <a:xfrm>
            <a:off x="2498567" y="1093617"/>
            <a:ext cx="9434680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 b="1">
                <a:latin typeface="Montserrat SemiBold"/>
              </a:rPr>
              <a:t>Professional Development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9B23A3-89FC-CFF2-7011-941CA0FD63A9}"/>
              </a:ext>
            </a:extLst>
          </p:cNvPr>
          <p:cNvSpPr txBox="1"/>
          <p:nvPr/>
        </p:nvSpPr>
        <p:spPr>
          <a:xfrm>
            <a:off x="225772" y="2734896"/>
            <a:ext cx="4545453" cy="27392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i="1">
                <a:latin typeface="Montserrat SemiBold"/>
              </a:rPr>
              <a:t>14 training sessions and  (28 hours of synchronous training) scheduled through Nov 2026</a:t>
            </a:r>
          </a:p>
          <a:p>
            <a:endParaRPr lang="en-US" sz="1600">
              <a:latin typeface="Montserrat SemiBold"/>
            </a:endParaRPr>
          </a:p>
          <a:p>
            <a:r>
              <a:rPr lang="en-US" sz="1600">
                <a:latin typeface="Montserrat SemiBold"/>
              </a:rPr>
              <a:t>+ </a:t>
            </a:r>
            <a:r>
              <a:rPr lang="en-US" sz="1600" i="1">
                <a:latin typeface="Montserrat SemiBold"/>
              </a:rPr>
              <a:t>Asynchronous online SD course</a:t>
            </a:r>
          </a:p>
          <a:p>
            <a:endParaRPr lang="en-US" sz="1600">
              <a:latin typeface="Montserrat SemiBold"/>
            </a:endParaRPr>
          </a:p>
          <a:p>
            <a:r>
              <a:rPr lang="en-US" sz="1600">
                <a:latin typeface="Montserrat SemiBold"/>
              </a:rPr>
              <a:t>+ </a:t>
            </a:r>
            <a:r>
              <a:rPr lang="en-US" sz="1600" i="1">
                <a:latin typeface="Montserrat SemiBold"/>
              </a:rPr>
              <a:t>Communication assignments</a:t>
            </a:r>
          </a:p>
          <a:p>
            <a:endParaRPr lang="en-US" sz="1600">
              <a:latin typeface="Montserrat SemiBold"/>
            </a:endParaRPr>
          </a:p>
          <a:p>
            <a:r>
              <a:rPr lang="en-US" sz="1600">
                <a:latin typeface="Montserrat SemiBold"/>
              </a:rPr>
              <a:t>+ </a:t>
            </a:r>
            <a:r>
              <a:rPr lang="en-US" sz="1600" i="1">
                <a:latin typeface="Montserrat SemiBold"/>
              </a:rPr>
              <a:t>M&amp;E with host institutions </a:t>
            </a:r>
          </a:p>
          <a:p>
            <a:endParaRPr lang="en-US" sz="2800">
              <a:latin typeface="Monserrat"/>
            </a:endParaRPr>
          </a:p>
        </p:txBody>
      </p:sp>
      <p:pic>
        <p:nvPicPr>
          <p:cNvPr id="10" name="Picture 9" descr="A map of the state of florida&#10;&#10;AI-generated content may be incorrect.">
            <a:extLst>
              <a:ext uri="{FF2B5EF4-FFF2-40B4-BE49-F238E27FC236}">
                <a16:creationId xmlns:a16="http://schemas.microsoft.com/office/drawing/2014/main" id="{50923359-BA8E-3E56-2109-5DB8623B67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730" y="1896332"/>
            <a:ext cx="6802727" cy="3847166"/>
          </a:xfrm>
          <a:prstGeom prst="rect">
            <a:avLst/>
          </a:prstGeom>
        </p:spPr>
      </p:pic>
      <p:pic>
        <p:nvPicPr>
          <p:cNvPr id="15" name="Picture 14" descr="A close-up of orange text&#10;&#10;AI-generated content may be incorrect.">
            <a:extLst>
              <a:ext uri="{FF2B5EF4-FFF2-40B4-BE49-F238E27FC236}">
                <a16:creationId xmlns:a16="http://schemas.microsoft.com/office/drawing/2014/main" id="{7380BD31-E9F8-1A8E-38D3-7ED44700CA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79" y="1091980"/>
            <a:ext cx="1542208" cy="768436"/>
          </a:xfrm>
          <a:prstGeom prst="rect">
            <a:avLst/>
          </a:prstGeom>
        </p:spPr>
      </p:pic>
      <p:pic>
        <p:nvPicPr>
          <p:cNvPr id="19" name="Picture 18" descr="A close-up of a logo&#10;&#10;AI-generated content may be incorrect.">
            <a:extLst>
              <a:ext uri="{FF2B5EF4-FFF2-40B4-BE49-F238E27FC236}">
                <a16:creationId xmlns:a16="http://schemas.microsoft.com/office/drawing/2014/main" id="{D4B578B9-A0D4-0800-2B58-EA97A2F393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097" y="1821840"/>
            <a:ext cx="1542208" cy="487899"/>
          </a:xfrm>
          <a:prstGeom prst="rect">
            <a:avLst/>
          </a:prstGeom>
        </p:spPr>
      </p:pic>
      <p:pic>
        <p:nvPicPr>
          <p:cNvPr id="21" name="Picture 20" descr="A close-up of orange text&#10;&#10;AI-generated content may be incorrect.">
            <a:extLst>
              <a:ext uri="{FF2B5EF4-FFF2-40B4-BE49-F238E27FC236}">
                <a16:creationId xmlns:a16="http://schemas.microsoft.com/office/drawing/2014/main" id="{833A0F42-A146-2578-71D2-5D1E961B10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021" y="1498094"/>
            <a:ext cx="2096864" cy="79929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384D805-55B6-2429-D956-153446FE23AE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8 JAN 2026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12623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1D9BA-AF37-8518-84C6-F5F189E6E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CB6CB80C-B57D-0B8B-E072-9D6850573D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2A538B-5FB2-241F-F5EA-764D627FA3FE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8 JAN 2026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767B87-A352-8E26-CEFB-64485507BC08}"/>
              </a:ext>
            </a:extLst>
          </p:cNvPr>
          <p:cNvSpPr txBox="1"/>
          <p:nvPr/>
        </p:nvSpPr>
        <p:spPr>
          <a:xfrm>
            <a:off x="0" y="537385"/>
            <a:ext cx="12100957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>
                <a:latin typeface="Montserrat Medium"/>
              </a:rPr>
              <a:t>C			</a:t>
            </a:r>
            <a:r>
              <a:rPr lang="es-ES" sz="2400" b="1" err="1">
                <a:latin typeface="Montserrat Medium"/>
              </a:rPr>
              <a:t>Growing</a:t>
            </a:r>
            <a:r>
              <a:rPr lang="es-ES" sz="2400" b="1">
                <a:latin typeface="Montserrat Medium"/>
              </a:rPr>
              <a:t> </a:t>
            </a:r>
            <a:r>
              <a:rPr lang="es-ES" sz="2400" b="1" err="1">
                <a:latin typeface="Montserrat Medium"/>
              </a:rPr>
              <a:t>interest</a:t>
            </a:r>
            <a:r>
              <a:rPr lang="es-ES" sz="2400" b="1">
                <a:latin typeface="Montserrat Medium"/>
              </a:rPr>
              <a:t> in </a:t>
            </a:r>
            <a:r>
              <a:rPr lang="es-ES" sz="2400" b="1" err="1">
                <a:latin typeface="Montserrat Medium"/>
              </a:rPr>
              <a:t>Science</a:t>
            </a:r>
            <a:r>
              <a:rPr lang="es-ES" sz="2400" b="1">
                <a:latin typeface="Montserrat Medium"/>
              </a:rPr>
              <a:t> </a:t>
            </a:r>
            <a:r>
              <a:rPr lang="es-ES" sz="2400" b="1" err="1">
                <a:latin typeface="Montserrat Medium"/>
              </a:rPr>
              <a:t>Diplomacy</a:t>
            </a:r>
            <a:endParaRPr lang="en-US" err="1"/>
          </a:p>
          <a:p>
            <a:endParaRPr lang="en-US" sz="200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2ADA3FF-149A-4828-5246-D505EC074CBE}"/>
              </a:ext>
            </a:extLst>
          </p:cNvPr>
          <p:cNvGraphicFramePr/>
          <p:nvPr/>
        </p:nvGraphicFramePr>
        <p:xfrm>
          <a:off x="1762605" y="1392382"/>
          <a:ext cx="9836727" cy="4581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502" name="Picture 1501" descr="Flag of El Salvador - Wikipedia">
            <a:extLst>
              <a:ext uri="{FF2B5EF4-FFF2-40B4-BE49-F238E27FC236}">
                <a16:creationId xmlns:a16="http://schemas.microsoft.com/office/drawing/2014/main" id="{7FD55C5E-2515-8F15-D884-2A7DABCD38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9453" y="1997799"/>
            <a:ext cx="1108365" cy="768826"/>
          </a:xfrm>
          <a:prstGeom prst="rect">
            <a:avLst/>
          </a:prstGeom>
        </p:spPr>
      </p:pic>
      <p:pic>
        <p:nvPicPr>
          <p:cNvPr id="1503" name="Picture 1502" descr="Flag of Uruguay | Meaning, Colors &amp; Symbolism | Britannica">
            <a:extLst>
              <a:ext uri="{FF2B5EF4-FFF2-40B4-BE49-F238E27FC236}">
                <a16:creationId xmlns:a16="http://schemas.microsoft.com/office/drawing/2014/main" id="{6C1807ED-D03E-F78B-BD2F-9B154C7B15A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1919" y="3175070"/>
            <a:ext cx="1123759" cy="717724"/>
          </a:xfrm>
          <a:prstGeom prst="rect">
            <a:avLst/>
          </a:prstGeom>
        </p:spPr>
      </p:pic>
      <p:pic>
        <p:nvPicPr>
          <p:cNvPr id="1504" name="Picture 1503" descr="Flag of Colombia">
            <a:extLst>
              <a:ext uri="{FF2B5EF4-FFF2-40B4-BE49-F238E27FC236}">
                <a16:creationId xmlns:a16="http://schemas.microsoft.com/office/drawing/2014/main" id="{F4312FF3-AFBA-A267-8ED4-EE1E1269305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1917" y="4414211"/>
            <a:ext cx="1123760" cy="800485"/>
          </a:xfrm>
          <a:prstGeom prst="rect">
            <a:avLst/>
          </a:prstGeom>
        </p:spPr>
      </p:pic>
      <p:sp>
        <p:nvSpPr>
          <p:cNvPr id="1912" name="Rectangle: Rounded Corners 1911">
            <a:extLst>
              <a:ext uri="{FF2B5EF4-FFF2-40B4-BE49-F238E27FC236}">
                <a16:creationId xmlns:a16="http://schemas.microsoft.com/office/drawing/2014/main" id="{3EBC8461-8205-456E-BE8D-86EB2164304C}"/>
              </a:ext>
            </a:extLst>
          </p:cNvPr>
          <p:cNvSpPr/>
          <p:nvPr/>
        </p:nvSpPr>
        <p:spPr>
          <a:xfrm>
            <a:off x="9621445" y="1556495"/>
            <a:ext cx="2133396" cy="43752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1600">
                <a:solidFill>
                  <a:srgbClr val="FFFFFF"/>
                </a:solidFill>
                <a:latin typeface="Montserrat Medium"/>
                <a:ea typeface="+mn-lt"/>
                <a:cs typeface="+mn-lt"/>
              </a:rPr>
              <a:t>Central </a:t>
            </a:r>
            <a:r>
              <a:rPr lang="es-ES" sz="1600" err="1">
                <a:solidFill>
                  <a:srgbClr val="FFFFFF"/>
                </a:solidFill>
                <a:latin typeface="Montserrat Medium"/>
                <a:ea typeface="+mn-lt"/>
                <a:cs typeface="+mn-lt"/>
              </a:rPr>
              <a:t>America</a:t>
            </a:r>
            <a:endParaRPr lang="en-US" err="1">
              <a:solidFill>
                <a:srgbClr val="FFFFFF"/>
              </a:solidFill>
              <a:latin typeface="Montserrat Medium"/>
            </a:endParaRPr>
          </a:p>
        </p:txBody>
      </p:sp>
      <p:sp>
        <p:nvSpPr>
          <p:cNvPr id="1913" name="Rectangle: Rounded Corners 1912">
            <a:extLst>
              <a:ext uri="{FF2B5EF4-FFF2-40B4-BE49-F238E27FC236}">
                <a16:creationId xmlns:a16="http://schemas.microsoft.com/office/drawing/2014/main" id="{E41FBD78-84F5-8BBB-BB00-60F4BC364A09}"/>
              </a:ext>
            </a:extLst>
          </p:cNvPr>
          <p:cNvSpPr/>
          <p:nvPr/>
        </p:nvSpPr>
        <p:spPr>
          <a:xfrm>
            <a:off x="9621445" y="2957343"/>
            <a:ext cx="2133396" cy="43752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1600" err="1">
                <a:solidFill>
                  <a:srgbClr val="FFFFFF"/>
                </a:solidFill>
                <a:latin typeface="Montserrat Medium"/>
                <a:ea typeface="+mn-lt"/>
                <a:cs typeface="+mn-lt"/>
              </a:rPr>
              <a:t>Southern</a:t>
            </a:r>
            <a:r>
              <a:rPr lang="es-ES" sz="1600">
                <a:solidFill>
                  <a:srgbClr val="FFFFFF"/>
                </a:solidFill>
                <a:latin typeface="Montserrat Medium"/>
                <a:ea typeface="+mn-lt"/>
                <a:cs typeface="+mn-lt"/>
              </a:rPr>
              <a:t> </a:t>
            </a:r>
            <a:r>
              <a:rPr lang="es-ES" sz="1600" err="1">
                <a:solidFill>
                  <a:srgbClr val="FFFFFF"/>
                </a:solidFill>
                <a:latin typeface="Montserrat Medium"/>
                <a:ea typeface="+mn-lt"/>
                <a:cs typeface="+mn-lt"/>
              </a:rPr>
              <a:t>Cone</a:t>
            </a:r>
            <a:endParaRPr lang="en-US" err="1"/>
          </a:p>
        </p:txBody>
      </p:sp>
      <p:sp>
        <p:nvSpPr>
          <p:cNvPr id="2164" name="Rectangle: Rounded Corners 2163">
            <a:extLst>
              <a:ext uri="{FF2B5EF4-FFF2-40B4-BE49-F238E27FC236}">
                <a16:creationId xmlns:a16="http://schemas.microsoft.com/office/drawing/2014/main" id="{EFB7CF86-7CC5-C4E8-78AA-7C2BC6509A03}"/>
              </a:ext>
            </a:extLst>
          </p:cNvPr>
          <p:cNvSpPr/>
          <p:nvPr/>
        </p:nvSpPr>
        <p:spPr>
          <a:xfrm>
            <a:off x="9621445" y="3973343"/>
            <a:ext cx="2133396" cy="43752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1600" err="1">
                <a:solidFill>
                  <a:srgbClr val="FFFFFF"/>
                </a:solidFill>
                <a:latin typeface="Montserrat Medium"/>
              </a:rPr>
              <a:t>Andean</a:t>
            </a:r>
            <a:r>
              <a:rPr lang="es-ES" sz="1600">
                <a:solidFill>
                  <a:srgbClr val="FFFFFF"/>
                </a:solidFill>
                <a:latin typeface="Montserrat Medium"/>
              </a:rPr>
              <a:t> </a:t>
            </a:r>
            <a:r>
              <a:rPr lang="es-ES" sz="1600" err="1">
                <a:solidFill>
                  <a:srgbClr val="FFFFFF"/>
                </a:solidFill>
                <a:latin typeface="Montserrat Medium"/>
              </a:rPr>
              <a:t>Region</a:t>
            </a:r>
            <a:endParaRPr lang="en-US" err="1"/>
          </a:p>
        </p:txBody>
      </p:sp>
    </p:spTree>
    <p:extLst>
      <p:ext uri="{BB962C8B-B14F-4D97-AF65-F5344CB8AC3E}">
        <p14:creationId xmlns:p14="http://schemas.microsoft.com/office/powerpoint/2010/main" val="3424563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B8D62-9939-D2DC-3DED-754AC75AE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white background">
            <a:extLst>
              <a:ext uri="{FF2B5EF4-FFF2-40B4-BE49-F238E27FC236}">
                <a16:creationId xmlns:a16="http://schemas.microsoft.com/office/drawing/2014/main" id="{799F62AD-CA4B-E75F-D547-07EEE2B40F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772BA6-3FB8-4B44-DB44-8F5A0E763E22}"/>
              </a:ext>
            </a:extLst>
          </p:cNvPr>
          <p:cNvSpPr txBox="1"/>
          <p:nvPr/>
        </p:nvSpPr>
        <p:spPr>
          <a:xfrm>
            <a:off x="10226209" y="84667"/>
            <a:ext cx="172025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C">
                <a:solidFill>
                  <a:schemeClr val="bg1"/>
                </a:solidFill>
              </a:rPr>
              <a:t>8 JAN 2026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0B4F7D-F2AB-8E23-CD92-DCB45C7B300C}"/>
              </a:ext>
            </a:extLst>
          </p:cNvPr>
          <p:cNvSpPr txBox="1"/>
          <p:nvPr/>
        </p:nvSpPr>
        <p:spPr>
          <a:xfrm>
            <a:off x="243863" y="513536"/>
            <a:ext cx="11948845" cy="64479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2000" b="1">
                <a:latin typeface="Montserrat Medium"/>
              </a:rPr>
              <a:t> </a:t>
            </a:r>
            <a:r>
              <a:rPr lang="es-ES" sz="2000" b="1" err="1">
                <a:latin typeface="Montserrat Medium"/>
              </a:rPr>
              <a:t>Growing</a:t>
            </a:r>
            <a:r>
              <a:rPr lang="es-ES" sz="2000" b="1">
                <a:latin typeface="Montserrat Medium"/>
              </a:rPr>
              <a:t> </a:t>
            </a:r>
            <a:r>
              <a:rPr lang="es-ES" sz="2000" b="1" err="1">
                <a:latin typeface="Montserrat Medium"/>
              </a:rPr>
              <a:t>interest</a:t>
            </a:r>
            <a:r>
              <a:rPr lang="es-ES" sz="2000" b="1">
                <a:latin typeface="Montserrat Medium"/>
              </a:rPr>
              <a:t> in </a:t>
            </a:r>
            <a:r>
              <a:rPr lang="es-ES" sz="2000" b="1" err="1">
                <a:latin typeface="Montserrat Medium"/>
              </a:rPr>
              <a:t>Science</a:t>
            </a:r>
            <a:r>
              <a:rPr lang="es-ES" sz="2000" b="1">
                <a:latin typeface="Montserrat Medium"/>
              </a:rPr>
              <a:t> </a:t>
            </a:r>
            <a:r>
              <a:rPr lang="es-ES" sz="2000" b="1" err="1">
                <a:latin typeface="Montserrat Medium"/>
              </a:rPr>
              <a:t>Diplomacy</a:t>
            </a:r>
            <a:r>
              <a:rPr lang="es-ES" sz="2000" b="1">
                <a:latin typeface="Montserrat Medium"/>
              </a:rPr>
              <a:t> and </a:t>
            </a:r>
            <a:r>
              <a:rPr lang="es-ES" sz="2000" b="1" err="1">
                <a:latin typeface="Montserrat Medium"/>
              </a:rPr>
              <a:t>Funding</a:t>
            </a:r>
            <a:endParaRPr lang="en-US" err="1">
              <a:latin typeface="Aptos" panose="02110004020202020204"/>
            </a:endParaRPr>
          </a:p>
          <a:p>
            <a:endParaRPr lang="en-US" sz="1600" b="1">
              <a:latin typeface="Montserrat Medium"/>
            </a:endParaRPr>
          </a:p>
          <a:p>
            <a:r>
              <a:rPr lang="en-US" sz="1600" b="1">
                <a:latin typeface="Montserrat Medium"/>
              </a:rPr>
              <a:t>Fundraising</a:t>
            </a:r>
            <a:endParaRPr lang="en-US"/>
          </a:p>
          <a:p>
            <a:endParaRPr lang="en-US" sz="800" b="1">
              <a:latin typeface="Montserrat Medium"/>
            </a:endParaRPr>
          </a:p>
          <a:p>
            <a:endParaRPr lang="en-US" sz="1600">
              <a:latin typeface="Montserrat Medium"/>
            </a:endParaRPr>
          </a:p>
          <a:p>
            <a:endParaRPr lang="en-US" sz="1600">
              <a:latin typeface="Montserrat Medium"/>
            </a:endParaRPr>
          </a:p>
          <a:p>
            <a:endParaRPr lang="en-US" sz="1600">
              <a:latin typeface="Montserrat Medium"/>
            </a:endParaRPr>
          </a:p>
          <a:p>
            <a:endParaRPr lang="en-US" sz="1600">
              <a:latin typeface="Montserrat Medium"/>
            </a:endParaRPr>
          </a:p>
          <a:p>
            <a:endParaRPr lang="en-US" sz="1600">
              <a:latin typeface="Montserrat Medium"/>
            </a:endParaRPr>
          </a:p>
          <a:p>
            <a:endParaRPr lang="en-US" sz="1600">
              <a:latin typeface="Montserrat Medium"/>
            </a:endParaRPr>
          </a:p>
          <a:p>
            <a:endParaRPr lang="en-US" sz="900">
              <a:latin typeface="Montserrat Medium"/>
            </a:endParaRPr>
          </a:p>
          <a:p>
            <a:endParaRPr lang="en-US" sz="1600">
              <a:solidFill>
                <a:srgbClr val="000000"/>
              </a:solidFill>
              <a:latin typeface="Montserrat Medium"/>
            </a:endParaRPr>
          </a:p>
          <a:p>
            <a:r>
              <a:rPr lang="en-US" sz="1600" b="1">
                <a:solidFill>
                  <a:schemeClr val="accent6">
                    <a:lumMod val="76000"/>
                  </a:schemeClr>
                </a:solidFill>
                <a:latin typeface="Montserrat Medium"/>
              </a:rPr>
              <a:t>Science Diplomacy Events</a:t>
            </a:r>
            <a:endParaRPr lang="en-US" sz="1600">
              <a:latin typeface="Montserrat Medium"/>
            </a:endParaRPr>
          </a:p>
          <a:p>
            <a:r>
              <a:rPr lang="en-US" sz="1600">
                <a:latin typeface="Montserrat Medium"/>
              </a:rPr>
              <a:t>2025: Funding from Paraguay, Brazil, and El Salvador</a:t>
            </a:r>
          </a:p>
          <a:p>
            <a:r>
              <a:rPr lang="en-US" sz="1600">
                <a:latin typeface="Montserrat Medium"/>
              </a:rPr>
              <a:t>2026: Funding from </a:t>
            </a:r>
            <a:r>
              <a:rPr lang="en-US" sz="1600" err="1">
                <a:latin typeface="Montserrat Medium"/>
              </a:rPr>
              <a:t>MESCyT</a:t>
            </a:r>
            <a:r>
              <a:rPr lang="en-US" sz="1600">
                <a:latin typeface="Montserrat Medium"/>
              </a:rPr>
              <a:t>/Dominican Republic + STI Project; CONCYTEC/Peru, OEI; UNCCD</a:t>
            </a:r>
          </a:p>
          <a:p>
            <a:r>
              <a:rPr lang="en-US" sz="1600">
                <a:latin typeface="Montserrat Medium"/>
              </a:rPr>
              <a:t>Dialogue with 3 other countries</a:t>
            </a:r>
          </a:p>
          <a:p>
            <a:endParaRPr lang="en-US"/>
          </a:p>
          <a:p>
            <a:r>
              <a:rPr lang="en-US" sz="1600" b="1">
                <a:solidFill>
                  <a:schemeClr val="accent6">
                    <a:lumMod val="76000"/>
                  </a:schemeClr>
                </a:solidFill>
                <a:latin typeface="Montserrat Medium"/>
              </a:rPr>
              <a:t>Projects</a:t>
            </a:r>
            <a:endParaRPr lang="en-US">
              <a:solidFill>
                <a:schemeClr val="accent6">
                  <a:lumMod val="76000"/>
                </a:schemeClr>
              </a:solidFill>
            </a:endParaRPr>
          </a:p>
          <a:p>
            <a:r>
              <a:rPr lang="en-US" sz="1600">
                <a:latin typeface="Montserrat Medium"/>
              </a:rPr>
              <a:t>2026-2027: Canada Alinea and Global Affairs Canada. Signing of grant agreement</a:t>
            </a:r>
            <a:br>
              <a:rPr lang="en-US"/>
            </a:br>
            <a:endParaRPr lang="en-US"/>
          </a:p>
          <a:p>
            <a:r>
              <a:rPr lang="en-US" sz="1600" b="1">
                <a:solidFill>
                  <a:schemeClr val="accent6">
                    <a:lumMod val="76000"/>
                  </a:schemeClr>
                </a:solidFill>
                <a:latin typeface="Montserrat Medium"/>
              </a:rPr>
              <a:t>Proposals</a:t>
            </a:r>
            <a:endParaRPr lang="en-US">
              <a:solidFill>
                <a:schemeClr val="accent6">
                  <a:lumMod val="76000"/>
                </a:schemeClr>
              </a:solidFill>
            </a:endParaRPr>
          </a:p>
          <a:p>
            <a:r>
              <a:rPr lang="en-US" sz="1600">
                <a:latin typeface="Montserrat Medium"/>
              </a:rPr>
              <a:t>Embassy of the United Kingdom in Panama for events in Panama: Science Diplomacy and Entrepreneurship</a:t>
            </a:r>
            <a:endParaRPr lang="en-US"/>
          </a:p>
          <a:p>
            <a:r>
              <a:rPr lang="en-US" sz="1600">
                <a:latin typeface="Montserrat Medium"/>
              </a:rPr>
              <a:t>Government of Uruguay: Center for Science Diplomacy</a:t>
            </a:r>
            <a:endParaRPr lang="en-US"/>
          </a:p>
          <a:p>
            <a:endParaRPr lang="en-US" sz="1600" b="1">
              <a:solidFill>
                <a:schemeClr val="accent6">
                  <a:lumMod val="76000"/>
                </a:schemeClr>
              </a:solidFill>
              <a:latin typeface="Montserrat Medium"/>
            </a:endParaRPr>
          </a:p>
          <a:p>
            <a:endParaRPr lang="en-US"/>
          </a:p>
          <a:p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972D968-10F2-1B74-E592-B93C8E15AF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5215475"/>
              </p:ext>
            </p:extLst>
          </p:nvPr>
        </p:nvGraphicFramePr>
        <p:xfrm>
          <a:off x="3345176" y="1168328"/>
          <a:ext cx="8695771" cy="2138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30" name="Picture 229" descr="Inicio | FONPLATA">
            <a:extLst>
              <a:ext uri="{FF2B5EF4-FFF2-40B4-BE49-F238E27FC236}">
                <a16:creationId xmlns:a16="http://schemas.microsoft.com/office/drawing/2014/main" id="{4EEE40F8-D57F-0139-7F42-A2C07B6B68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1492" y="2005253"/>
            <a:ext cx="28575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977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6868fc7-641a-4c66-a687-2419ed5a7fb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A56E7FB8C096B469E8A43F5B76F7F67" ma:contentTypeVersion="13" ma:contentTypeDescription="Crear nuevo documento." ma:contentTypeScope="" ma:versionID="d976920896b594e3753438fde88e199a">
  <xsd:schema xmlns:xsd="http://www.w3.org/2001/XMLSchema" xmlns:xs="http://www.w3.org/2001/XMLSchema" xmlns:p="http://schemas.microsoft.com/office/2006/metadata/properties" xmlns:ns3="66868fc7-641a-4c66-a687-2419ed5a7fb5" xmlns:ns4="a86dfdcc-ba01-4811-b457-3adcdd5ccd32" targetNamespace="http://schemas.microsoft.com/office/2006/metadata/properties" ma:root="true" ma:fieldsID="3cfff8206aa165757ea499dba70642ba" ns3:_="" ns4:_="">
    <xsd:import namespace="66868fc7-641a-4c66-a687-2419ed5a7fb5"/>
    <xsd:import namespace="a86dfdcc-ba01-4811-b457-3adcdd5ccd32"/>
    <xsd:element name="properties">
      <xsd:complexType>
        <xsd:sequence>
          <xsd:element name="documentManagement">
            <xsd:complexType>
              <xsd:all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DateTaken" minOccurs="0"/>
                <xsd:element ref="ns3:MediaServiceObjectDetectorVersion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868fc7-641a-4c66-a687-2419ed5a7fb5" elementFormDefault="qualified">
    <xsd:import namespace="http://schemas.microsoft.com/office/2006/documentManagement/types"/>
    <xsd:import namespace="http://schemas.microsoft.com/office/infopath/2007/PartnerControls"/>
    <xsd:element name="_activity" ma:index="8" nillable="true" ma:displayName="_activity" ma:hidden="true" ma:internalName="_activity">
      <xsd:simpleType>
        <xsd:restriction base="dms:Note"/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7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6dfdcc-ba01-4811-b457-3adcdd5ccd32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0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1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B37CA1E-3BE6-4828-918C-B03FF3ABD8F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E911EEB-3877-4D88-8428-5E5A487E3C70}">
  <ds:schemaRefs>
    <ds:schemaRef ds:uri="66868fc7-641a-4c66-a687-2419ed5a7fb5"/>
    <ds:schemaRef ds:uri="a86dfdcc-ba01-4811-b457-3adcdd5ccd3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289E41A-3A86-4231-A79F-229CAF8F5902}">
  <ds:schemaRefs>
    <ds:schemaRef ds:uri="66868fc7-641a-4c66-a687-2419ed5a7fb5"/>
    <ds:schemaRef ds:uri="a86dfdcc-ba01-4811-b457-3adcdd5ccd3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1067</Words>
  <Application>Microsoft Macintosh PowerPoint</Application>
  <PresentationFormat>Widescreen</PresentationFormat>
  <Paragraphs>168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6" baseType="lpstr">
      <vt:lpstr>Aptos</vt:lpstr>
      <vt:lpstr>Aptos Display</vt:lpstr>
      <vt:lpstr>Arial</vt:lpstr>
      <vt:lpstr>Arial,Sans-Serif</vt:lpstr>
      <vt:lpstr>Calibri</vt:lpstr>
      <vt:lpstr>Monserrat</vt:lpstr>
      <vt:lpstr>Montserrat</vt:lpstr>
      <vt:lpstr>Montserrat Bold</vt:lpstr>
      <vt:lpstr>Montserrat Bold Italics</vt:lpstr>
      <vt:lpstr>Montserrat Medium</vt:lpstr>
      <vt:lpstr>Montserrat SemiBold</vt:lpstr>
      <vt:lpstr>Roboto</vt:lpstr>
      <vt:lpstr>YAFdtQi73Xs_0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ANDREA ROMERO</dc:creator>
  <cp:lastModifiedBy>  </cp:lastModifiedBy>
  <cp:revision>7</cp:revision>
  <dcterms:created xsi:type="dcterms:W3CDTF">2025-10-22T15:06:40Z</dcterms:created>
  <dcterms:modified xsi:type="dcterms:W3CDTF">2026-01-07T20:43:43Z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0x010100DA56E7FB8C096B469E8A43F5B76F7F67</vt:lpwstr>
  </property>
</Properties>
</file>