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71" r:id="rId4"/>
    <p:sldId id="272" r:id="rId5"/>
    <p:sldId id="273" r:id="rId6"/>
    <p:sldId id="274" r:id="rId7"/>
    <p:sldId id="269" r:id="rId8"/>
    <p:sldId id="270" r:id="rId9"/>
    <p:sldId id="261" r:id="rId10"/>
    <p:sldId id="262" r:id="rId11"/>
    <p:sldId id="264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60"/>
  </p:normalViewPr>
  <p:slideViewPr>
    <p:cSldViewPr snapToGrid="0">
      <p:cViewPr varScale="1">
        <p:scale>
          <a:sx n="62" d="100"/>
          <a:sy n="62" d="100"/>
        </p:scale>
        <p:origin x="70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B845-E810-08C9-9DBB-68456807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7B7A-4998-EB86-4374-3EFFBA5B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AE6B-F918-08E0-1A32-DFA11FCF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7C7F4-64A6-7075-26E0-93C0FED9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903D-EF14-DE3D-B565-E5905B92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4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BC61-30B4-F0CD-EA26-B6915547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E31C-3EA3-3D40-CD6B-931327BD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1B30-ED14-AB84-0B52-B9C3596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5766-7168-2B8D-1FD1-1880823D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A3EF6-386A-C4E3-7A15-691AE81A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1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3252-C18C-64D3-7489-CF881427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1E0B-CDB8-DEBF-7B43-A0E7E13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8F55F-3A85-3111-64C6-AA6D7D09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CFC8-02ED-9131-02E0-880A4E8F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3DC2F-22FE-0738-21F1-F7F3DE0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6865-52AD-0955-F4CC-F10DE8D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5DE2-366C-8915-7576-16036ECB4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5B8DD-F234-D843-EE8B-D227681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694E-630D-0480-2A68-53F8F353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FD9C3-15A1-1442-4EF5-1FF54745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7414-CBBF-DB1F-9041-2CE59329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9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0437-1A0C-9FF5-4B8C-E126451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C6E-731F-2DC3-8D54-0ABAEC5A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E70CF-9268-A69D-75BB-0F03A6FC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7D536-86D4-536F-2DFE-3722315B6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A22DD-AC8D-272B-B077-300AEA2B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F7EB0-11ED-52F4-B370-9C5C0E33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091C7-36BA-3FC1-A98F-C1F86652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D3045-6586-E087-EE2B-B15AB671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D601-BE82-53AF-E381-10E1EA9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C7877-0954-3BEA-6096-1C82E7AF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4E81E-4C0A-15A8-B0B4-762A6E03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C8623-2197-4B38-8F86-D9DE7C2B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A6024-FF32-A95A-E438-EF0179D2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DB8B8-C72B-2E4D-6691-18DEEA0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DDFD-957E-AC1B-5DD6-09E533B1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C656-CB1C-EF77-836B-CDCC3782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A7D87-A0A1-89A1-051E-AA3BAE6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33EC-705A-AA06-C7C2-8AEE0819C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EBA-D03A-26A9-F8B3-B2DC0DB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156D9-270C-533A-6DF4-35296928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26CDA-2A10-FD33-B170-D788C790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3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B91-0E59-B500-E645-CCC91C3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636BE-32A1-424C-1318-B2EE9709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D9D37-A36C-8864-F990-031FD4560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B9D07-BF38-4227-CCFC-81CA71F6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88C9-A1C4-FDDB-2C36-AA22D68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88F01-8C67-9668-360B-D3085DC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4B2A-A898-0978-9DF9-688EA36F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ECBD-BDC2-8827-72DB-18F3EE906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F22EA-8F84-8C48-69B9-E95398D7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55CEA-C5F1-BED4-BF38-FE43DA7D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07C3-87B7-DB93-FA19-05CC3B0B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2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780B-29BF-0900-E4B0-573D9F234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84CB1-DDD7-3B24-DF43-FA923251B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0218-3DC6-0807-977F-D504E4E9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DD6D-14AA-119C-464D-A3441F3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8C6D-5E67-FEDB-D312-78D905B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9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95D82-7F63-2425-0396-A09C056F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D970-A6EC-6483-B081-B6CF2588D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8C7B-5FDB-4057-A683-1E1FEFAE9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7316-3EB5-CCC9-D035-22871E8C8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0A40-62B4-F114-CA34-1C75C281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E17FD0-314F-6BB5-6930-CECB7706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73ABAC-0A9A-0E0C-3385-7E08158BA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10E53D15-3E93-DBA0-A3E5-CF517A297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542A35-CDC1-394B-EF86-EB3BFF8560FF}"/>
              </a:ext>
            </a:extLst>
          </p:cNvPr>
          <p:cNvSpPr txBox="1"/>
          <p:nvPr/>
        </p:nvSpPr>
        <p:spPr>
          <a:xfrm>
            <a:off x="212035" y="3429000"/>
            <a:ext cx="67586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Reseña del Presupuesto Operativo y las Contribuciones de las Partes para el AF 2025-2026</a:t>
            </a:r>
            <a:endParaRPr lang="en-US" sz="2800" b="1" dirty="0">
              <a:latin typeface="Mon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7CB75F-AB5A-7387-F443-7FA524A8917F}"/>
              </a:ext>
            </a:extLst>
          </p:cNvPr>
          <p:cNvSpPr txBox="1"/>
          <p:nvPr/>
        </p:nvSpPr>
        <p:spPr>
          <a:xfrm>
            <a:off x="1007533" y="5164666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Valeria Villamil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22338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A2B36CF-2BF6-AAC5-3DE5-3A75DF9C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504" y="-1197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FFF10-9651-3B59-E3E8-0499B7502E2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F97FC3F-C6FF-31F0-AC3E-4616DFFDC3F1}"/>
              </a:ext>
            </a:extLst>
          </p:cNvPr>
          <p:cNvSpPr txBox="1"/>
          <p:nvPr/>
        </p:nvSpPr>
        <p:spPr>
          <a:xfrm>
            <a:off x="289474" y="2951947"/>
            <a:ext cx="115049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" dirty="0"/>
              <a:t>•	 </a:t>
            </a:r>
            <a:r>
              <a:rPr lang="es-ES" sz="2800" dirty="0"/>
              <a:t>Al 31 de octubre de 2025, las contribuciones recibidas (ingresos en 	efectivo) para el ejercicio 2025-2026 fueron de un 20%.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AF7897-1E84-A8ED-2269-54F8872B259B}"/>
              </a:ext>
            </a:extLst>
          </p:cNvPr>
          <p:cNvSpPr txBox="1"/>
          <p:nvPr/>
        </p:nvSpPr>
        <p:spPr>
          <a:xfrm>
            <a:off x="836686" y="1195142"/>
            <a:ext cx="633274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strike="noStrike" baseline="0" dirty="0">
                <a:latin typeface="ArialMT"/>
              </a:rPr>
              <a:t>Contribuciones de las Partes</a:t>
            </a:r>
          </a:p>
          <a:p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3780399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CEB1A0-4837-FCB6-FC36-57E062FAD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364CBF9-4A5A-8A9F-9410-732251542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AD59ECA2-32B2-A3CA-5790-2FCF14240F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504" y="-83385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E36AF2-D47A-FAF5-2627-B4419C4D14C3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E3EFC76-E2F3-A116-8FAD-D0B93590F418}"/>
              </a:ext>
            </a:extLst>
          </p:cNvPr>
          <p:cNvSpPr txBox="1"/>
          <p:nvPr/>
        </p:nvSpPr>
        <p:spPr>
          <a:xfrm>
            <a:off x="689115" y="835760"/>
            <a:ext cx="10416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latin typeface="ArialMT"/>
              </a:rPr>
              <a:t>Estado del presupuesto operativo y gastos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92556D0-E030-6CB8-663D-77F2538B94D7}"/>
              </a:ext>
            </a:extLst>
          </p:cNvPr>
          <p:cNvSpPr txBox="1"/>
          <p:nvPr/>
        </p:nvSpPr>
        <p:spPr>
          <a:xfrm>
            <a:off x="273569" y="1802296"/>
            <a:ext cx="1146520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b="0" i="0" u="none" strike="noStrike" baseline="0" dirty="0">
              <a:latin typeface="ArialMT"/>
            </a:endParaRPr>
          </a:p>
          <a:p>
            <a:pPr algn="l"/>
            <a:r>
              <a:rPr lang="es-ES" sz="2800" b="0" i="0" u="none" strike="noStrike" baseline="0" dirty="0">
                <a:latin typeface="ArialMT"/>
              </a:rPr>
              <a:t>1.	La Tabla II muestra los gastos acumulados hasta el 31 de 	octubre (4 meses desde el inicio del año fiscal).</a:t>
            </a:r>
          </a:p>
          <a:p>
            <a:pPr algn="l"/>
            <a:endParaRPr lang="es-ES" sz="2800" b="0" i="0" u="none" strike="noStrike" baseline="0" dirty="0">
              <a:latin typeface="ArialMT"/>
            </a:endParaRPr>
          </a:p>
          <a:p>
            <a:pPr algn="l"/>
            <a:r>
              <a:rPr lang="es-ES" sz="2800" b="0" i="0" u="none" strike="noStrike" baseline="0" dirty="0">
                <a:latin typeface="ArialMT"/>
              </a:rPr>
              <a:t>2.	</a:t>
            </a:r>
            <a:r>
              <a:rPr lang="es-ES" sz="2800" dirty="0">
                <a:latin typeface="ArialMT"/>
              </a:rPr>
              <a:t>Los gastos fueron -13% menores que lo previsto en el    	presupuesto operativo.</a:t>
            </a:r>
          </a:p>
        </p:txBody>
      </p:sp>
    </p:spTree>
    <p:extLst>
      <p:ext uri="{BB962C8B-B14F-4D97-AF65-F5344CB8AC3E}">
        <p14:creationId xmlns:p14="http://schemas.microsoft.com/office/powerpoint/2010/main" val="2355644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7D2B85-9A8F-B53F-11FB-D3BB0C1E4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6E463DB-88AF-0E6F-0290-4D7483812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21EF296-AE58-C10F-F128-03A8D7CCE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504" y="-83385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308F10-18DD-EAB1-5C65-9707D20B0F6D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D71DE8-0E54-DBAC-19ED-1176B43C8D80}"/>
              </a:ext>
            </a:extLst>
          </p:cNvPr>
          <p:cNvSpPr txBox="1"/>
          <p:nvPr/>
        </p:nvSpPr>
        <p:spPr>
          <a:xfrm>
            <a:off x="689115" y="835760"/>
            <a:ext cx="10416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latin typeface="ArialMT"/>
              </a:rPr>
              <a:t>Estado del presupuesto operativo y gastos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EB64C92-F0FB-64D3-D0BF-5D8A9D4DC39D}"/>
              </a:ext>
            </a:extLst>
          </p:cNvPr>
          <p:cNvSpPr txBox="1"/>
          <p:nvPr/>
        </p:nvSpPr>
        <p:spPr>
          <a:xfrm>
            <a:off x="273569" y="1802296"/>
            <a:ext cx="11465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b="0" i="0" u="none" strike="noStrike" baseline="0" dirty="0">
              <a:latin typeface="ArialM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9C65F2A-EECB-8CBF-E9AB-D8BA9A8F8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64" y="1891205"/>
            <a:ext cx="10381179" cy="356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6D28CE-58FB-A852-853D-DA5A597EA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8CCC26-4421-C4A9-1463-C72479142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FD7C5F22-B4DF-624E-7972-67B4100C2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504" y="-83385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D9E17D-6F0C-FF26-1B9D-2F2825699139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423746-5B16-3947-A332-45CCFAAE05C5}"/>
              </a:ext>
            </a:extLst>
          </p:cNvPr>
          <p:cNvSpPr txBox="1"/>
          <p:nvPr/>
        </p:nvSpPr>
        <p:spPr>
          <a:xfrm>
            <a:off x="675863" y="466428"/>
            <a:ext cx="10416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latin typeface="ArialMT"/>
              </a:rPr>
              <a:t>Estado del presupuesto operativo y gastos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93400CE-C866-EE32-04F4-5186767657C8}"/>
              </a:ext>
            </a:extLst>
          </p:cNvPr>
          <p:cNvSpPr txBox="1"/>
          <p:nvPr/>
        </p:nvSpPr>
        <p:spPr>
          <a:xfrm>
            <a:off x="331303" y="1134588"/>
            <a:ext cx="1175468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400" b="1" i="0" u="none" strike="noStrike" baseline="0" dirty="0">
              <a:latin typeface="ArialMT"/>
            </a:endParaRPr>
          </a:p>
          <a:p>
            <a:r>
              <a:rPr lang="es-ES" sz="2400" b="1" dirty="0"/>
              <a:t>Salarios y beneficios</a:t>
            </a:r>
          </a:p>
          <a:p>
            <a:endParaRPr lang="es-ES" dirty="0"/>
          </a:p>
          <a:p>
            <a:r>
              <a:rPr lang="es-ES" sz="2400" dirty="0"/>
              <a:t>Los gastos en salarios y beneficios se mantuvieron en línea con lo presupuestado</a:t>
            </a:r>
          </a:p>
          <a:p>
            <a:r>
              <a:rPr lang="es-ES" sz="2400" dirty="0"/>
              <a:t>para el ejercicio 2024–2025. La ejecución reflejó una gestión equilibrada de los</a:t>
            </a:r>
          </a:p>
          <a:p>
            <a:r>
              <a:rPr lang="es-ES" sz="2400" dirty="0"/>
              <a:t>recursos, sin variaciones significativas respecto de las proyecciones iniciales</a:t>
            </a:r>
          </a:p>
          <a:p>
            <a:endParaRPr lang="es-ES" dirty="0"/>
          </a:p>
          <a:p>
            <a:r>
              <a:rPr lang="es-ES" sz="2400" b="1" dirty="0"/>
              <a:t>Viajes</a:t>
            </a:r>
          </a:p>
          <a:p>
            <a:endParaRPr lang="es-ES" sz="2400" dirty="0"/>
          </a:p>
          <a:p>
            <a:r>
              <a:rPr lang="es-ES" sz="2400" dirty="0"/>
              <a:t> Durante el presente período, no se realizaron algunos de los viajes presupuestados</a:t>
            </a:r>
          </a:p>
          <a:p>
            <a:r>
              <a:rPr lang="es-ES" sz="2400" dirty="0"/>
              <a:t>debido a la situación financiera que atraviesa el IAI. No obstante, se llevaron a cabo</a:t>
            </a:r>
          </a:p>
          <a:p>
            <a:r>
              <a:rPr lang="es-ES" sz="2400" dirty="0"/>
              <a:t>determinados viajes y actividades de capacitación que pudieron concretarse gracias</a:t>
            </a:r>
          </a:p>
          <a:p>
            <a:r>
              <a:rPr lang="es-ES" sz="2400" dirty="0"/>
              <a:t>a la obtención de financiamiento externo.</a:t>
            </a:r>
          </a:p>
        </p:txBody>
      </p:sp>
    </p:spTree>
    <p:extLst>
      <p:ext uri="{BB962C8B-B14F-4D97-AF65-F5344CB8AC3E}">
        <p14:creationId xmlns:p14="http://schemas.microsoft.com/office/powerpoint/2010/main" val="338873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BDD4AE-E1A0-45E2-F1A9-F42FF2670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9054A49-2717-C5D3-B990-D2DB714C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B17579FB-EEF1-1CB2-089B-A47AF0543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504" y="-83385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7635A7-0739-9A35-3AD6-3D60E2C30920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C10C031-620A-5A08-88C1-22EB39825AA6}"/>
              </a:ext>
            </a:extLst>
          </p:cNvPr>
          <p:cNvSpPr txBox="1"/>
          <p:nvPr/>
        </p:nvSpPr>
        <p:spPr>
          <a:xfrm>
            <a:off x="675863" y="466428"/>
            <a:ext cx="10416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latin typeface="ArialMT"/>
              </a:rPr>
              <a:t>Estado del presupuesto operativo y gastos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B2465EF-0F69-945E-E321-227021A28716}"/>
              </a:ext>
            </a:extLst>
          </p:cNvPr>
          <p:cNvSpPr txBox="1"/>
          <p:nvPr/>
        </p:nvSpPr>
        <p:spPr>
          <a:xfrm>
            <a:off x="331303" y="1205949"/>
            <a:ext cx="1151614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/>
              <a:t>Equipamiento</a:t>
            </a:r>
          </a:p>
          <a:p>
            <a:endParaRPr lang="es-ES" sz="2400" dirty="0"/>
          </a:p>
          <a:p>
            <a:r>
              <a:rPr lang="es-ES" sz="2400" dirty="0"/>
              <a:t> Los costos totales en equipamiento fueron significativamente inferiores a lo</a:t>
            </a:r>
          </a:p>
          <a:p>
            <a:r>
              <a:rPr lang="es-ES" sz="2400" dirty="0"/>
              <a:t>presupuestado. Solo se efectuó la adquisición de un equipo considerado</a:t>
            </a:r>
          </a:p>
          <a:p>
            <a:r>
              <a:rPr lang="es-ES" sz="2400" dirty="0"/>
              <a:t>imprescindible para garantizar la operatividad institucional, dado el contexto</a:t>
            </a:r>
          </a:p>
          <a:p>
            <a:r>
              <a:rPr lang="es-ES" sz="2400" dirty="0"/>
              <a:t>financiero que atraviesa el IAI.</a:t>
            </a:r>
          </a:p>
          <a:p>
            <a:endParaRPr lang="es-ES" sz="2400" b="1" dirty="0"/>
          </a:p>
          <a:p>
            <a:r>
              <a:rPr lang="es-ES" sz="2400" b="1" dirty="0"/>
              <a:t>Costos operativos</a:t>
            </a:r>
          </a:p>
          <a:p>
            <a:endParaRPr lang="es-ES" sz="2400" dirty="0"/>
          </a:p>
          <a:p>
            <a:r>
              <a:rPr lang="es-ES" sz="2400" dirty="0"/>
              <a:t> Los costos operativos se redujeron al máximo posible dada la situación financiera</a:t>
            </a:r>
          </a:p>
          <a:p>
            <a:r>
              <a:rPr lang="es-ES" sz="2400" dirty="0"/>
              <a:t>que atraviesa el IAI. Como resultado, el gasto en esta categoría fue</a:t>
            </a:r>
          </a:p>
          <a:p>
            <a:r>
              <a:rPr lang="es-ES" sz="2400" dirty="0"/>
              <a:t>significativamente inferior a lo previsto, con una reducción del 23% respecto al</a:t>
            </a:r>
          </a:p>
          <a:p>
            <a:r>
              <a:rPr lang="es-ES" sz="2400" dirty="0"/>
              <a:t>presupuesto aprobado.</a:t>
            </a:r>
          </a:p>
        </p:txBody>
      </p:sp>
    </p:spTree>
    <p:extLst>
      <p:ext uri="{BB962C8B-B14F-4D97-AF65-F5344CB8AC3E}">
        <p14:creationId xmlns:p14="http://schemas.microsoft.com/office/powerpoint/2010/main" val="109684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7CA44B-2FC2-B004-FEB6-568E5C8FA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26CE002-94A0-C417-F21B-93A68E565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437B808A-F0C7-3BEF-A391-AF44BCB35B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763998-AED9-95DC-D68B-B9E81196AD55}"/>
              </a:ext>
            </a:extLst>
          </p:cNvPr>
          <p:cNvSpPr txBox="1"/>
          <p:nvPr/>
        </p:nvSpPr>
        <p:spPr>
          <a:xfrm>
            <a:off x="318498" y="4189761"/>
            <a:ext cx="6369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Situación financiera del IAI 2025–2026</a:t>
            </a:r>
            <a:endParaRPr lang="en-US" sz="2800" b="1" dirty="0">
              <a:latin typeface="Mon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3FE7EA-B233-8FEB-5DFC-8C4EFD81B13B}"/>
              </a:ext>
            </a:extLst>
          </p:cNvPr>
          <p:cNvSpPr txBox="1"/>
          <p:nvPr/>
        </p:nvSpPr>
        <p:spPr>
          <a:xfrm>
            <a:off x="1007533" y="5164666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>
                <a:latin typeface="Monserrat"/>
              </a:rPr>
              <a:t>Valeria Villamil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4065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05020C-EE01-12DA-0C02-B56B6AF62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03D38BD-80FC-F07A-233F-078157B12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DFFB5288-5D85-8D46-3A5D-274E76996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66923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89C278-C123-C43E-E6F7-9536CC0B14A4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05C523F-4EA1-C1D3-3115-9B13ADA245C6}"/>
              </a:ext>
            </a:extLst>
          </p:cNvPr>
          <p:cNvSpPr txBox="1"/>
          <p:nvPr/>
        </p:nvSpPr>
        <p:spPr>
          <a:xfrm>
            <a:off x="2586519" y="801652"/>
            <a:ext cx="60977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/>
              <a:t>Objetivo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1D249A0-3223-94FF-E5FA-68CE5B0AF163}"/>
              </a:ext>
            </a:extLst>
          </p:cNvPr>
          <p:cNvSpPr txBox="1"/>
          <p:nvPr/>
        </p:nvSpPr>
        <p:spPr>
          <a:xfrm>
            <a:off x="244010" y="2520195"/>
            <a:ext cx="8345185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" dirty="0"/>
              <a:t>• Presentar la situación financiera actual</a:t>
            </a:r>
          </a:p>
          <a:p>
            <a:r>
              <a:rPr lang="es-ES" sz="2500" dirty="0"/>
              <a:t>• Analizar brecha entre costos y recursos</a:t>
            </a:r>
          </a:p>
          <a:p>
            <a:r>
              <a:rPr lang="es-ES" sz="2500" dirty="0"/>
              <a:t>• Identificar riesgos y necesidades de decisión</a:t>
            </a:r>
          </a:p>
        </p:txBody>
      </p:sp>
    </p:spTree>
    <p:extLst>
      <p:ext uri="{BB962C8B-B14F-4D97-AF65-F5344CB8AC3E}">
        <p14:creationId xmlns:p14="http://schemas.microsoft.com/office/powerpoint/2010/main" val="3591352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7622D0-7A30-63B2-26C2-F0A98A745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CDD71CD-34A2-0A2E-D676-2060F3B26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E347EC24-9E33-FAB9-E243-57D3DDE4E8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66923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6DAB53-BB6B-99D8-DB4E-1F90DDAC5371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02E08D-9564-E9DB-F6F8-3A968BEDCA88}"/>
              </a:ext>
            </a:extLst>
          </p:cNvPr>
          <p:cNvSpPr txBox="1"/>
          <p:nvPr/>
        </p:nvSpPr>
        <p:spPr>
          <a:xfrm>
            <a:off x="462337" y="801652"/>
            <a:ext cx="82218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/>
              <a:t>Composición actual del IAI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295EF37-D375-AE94-ED0D-C280CEB29DF6}"/>
              </a:ext>
            </a:extLst>
          </p:cNvPr>
          <p:cNvSpPr txBox="1"/>
          <p:nvPr/>
        </p:nvSpPr>
        <p:spPr>
          <a:xfrm>
            <a:off x="267127" y="2205822"/>
            <a:ext cx="834518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• 8 staff permanentes</a:t>
            </a:r>
          </a:p>
          <a:p>
            <a:r>
              <a:rPr lang="es-ES" sz="2800" dirty="0"/>
              <a:t>• 2 consultores técnicos</a:t>
            </a:r>
          </a:p>
          <a:p>
            <a:r>
              <a:rPr lang="es-ES" sz="2800" dirty="0"/>
              <a:t>• 6 </a:t>
            </a:r>
            <a:r>
              <a:rPr lang="es-ES" sz="2800" dirty="0" err="1"/>
              <a:t>fellows</a:t>
            </a:r>
            <a:endParaRPr lang="es-ES" sz="2800" dirty="0"/>
          </a:p>
          <a:p>
            <a:r>
              <a:rPr lang="es-ES" sz="2800" dirty="0"/>
              <a:t>• Consultores: IT, diseño, campus virtual, servidores</a:t>
            </a:r>
          </a:p>
        </p:txBody>
      </p:sp>
    </p:spTree>
    <p:extLst>
      <p:ext uri="{BB962C8B-B14F-4D97-AF65-F5344CB8AC3E}">
        <p14:creationId xmlns:p14="http://schemas.microsoft.com/office/powerpoint/2010/main" val="3827289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91DA5E-AA77-EAF3-4C87-136216AAB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AD76D6D-31F2-2567-11B0-E5A7AAD2E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8A1C565E-30F9-29C8-7BE9-F4F2B0110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56649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C13F03-F128-130A-A471-F7520A44E344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B9182DB-A903-9F8B-A968-C29B2E5B19C7}"/>
              </a:ext>
            </a:extLst>
          </p:cNvPr>
          <p:cNvSpPr txBox="1"/>
          <p:nvPr/>
        </p:nvSpPr>
        <p:spPr>
          <a:xfrm>
            <a:off x="856608" y="801652"/>
            <a:ext cx="83901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/>
              <a:t>Presupuesto aprobado COP33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19E858-4C7A-E804-22E4-293C4810C269}"/>
              </a:ext>
            </a:extLst>
          </p:cNvPr>
          <p:cNvSpPr txBox="1"/>
          <p:nvPr/>
        </p:nvSpPr>
        <p:spPr>
          <a:xfrm>
            <a:off x="267127" y="2205822"/>
            <a:ext cx="83451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• Presupuesto total aprobado: USD 1.680.000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51BA18-4E45-91F6-09CD-D97C1BD3BE54}"/>
              </a:ext>
            </a:extLst>
          </p:cNvPr>
          <p:cNvSpPr txBox="1"/>
          <p:nvPr/>
        </p:nvSpPr>
        <p:spPr>
          <a:xfrm>
            <a:off x="267127" y="3243404"/>
            <a:ext cx="87844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• Costo total anual (sin viajes):USD 1.288.380</a:t>
            </a:r>
          </a:p>
        </p:txBody>
      </p:sp>
    </p:spTree>
    <p:extLst>
      <p:ext uri="{BB962C8B-B14F-4D97-AF65-F5344CB8AC3E}">
        <p14:creationId xmlns:p14="http://schemas.microsoft.com/office/powerpoint/2010/main" val="2996635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5D12F2-2899-95D7-F0CE-B2AB4E012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59EC74-A336-03BF-1687-8B06C600C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B5A787ED-5CEB-1EAE-82CE-0DEBDA91B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87471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B73FCE-7A5E-9D68-4A0D-A173CC0BABBC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6BFE8B-E786-7161-BED8-B18F35692FB2}"/>
              </a:ext>
            </a:extLst>
          </p:cNvPr>
          <p:cNvSpPr txBox="1"/>
          <p:nvPr/>
        </p:nvSpPr>
        <p:spPr>
          <a:xfrm>
            <a:off x="856608" y="801652"/>
            <a:ext cx="83901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/>
              <a:t>Brecha financiera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E2EB3B2-5EB8-99EF-AFB1-6F1451E784AB}"/>
              </a:ext>
            </a:extLst>
          </p:cNvPr>
          <p:cNvSpPr txBox="1"/>
          <p:nvPr/>
        </p:nvSpPr>
        <p:spPr>
          <a:xfrm>
            <a:off x="277400" y="4208460"/>
            <a:ext cx="91542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2800" b="1" dirty="0"/>
          </a:p>
          <a:p>
            <a:endParaRPr lang="es-ES" sz="28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B9A539-5438-CB58-3333-883A3A6F906E}"/>
              </a:ext>
            </a:extLst>
          </p:cNvPr>
          <p:cNvSpPr txBox="1"/>
          <p:nvPr/>
        </p:nvSpPr>
        <p:spPr>
          <a:xfrm>
            <a:off x="10274" y="1982913"/>
            <a:ext cx="953441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• Costo anual de personal: USD 1.288.380</a:t>
            </a:r>
          </a:p>
          <a:p>
            <a:endParaRPr lang="es-ES" sz="2800" dirty="0"/>
          </a:p>
          <a:p>
            <a:r>
              <a:rPr lang="es-ES" sz="2800" dirty="0"/>
              <a:t>• Ingresos disponibles </a:t>
            </a:r>
            <a:r>
              <a:rPr lang="es-ES" sz="2800" dirty="0" err="1"/>
              <a:t>aprox</a:t>
            </a:r>
            <a:r>
              <a:rPr lang="es-ES" sz="2800" dirty="0"/>
              <a:t>  2026-2027: USD 475.000, representa solo el 37% del costo actual de personal</a:t>
            </a:r>
          </a:p>
          <a:p>
            <a:endParaRPr lang="es-ES" sz="2800" dirty="0"/>
          </a:p>
          <a:p>
            <a:r>
              <a:rPr lang="es-ES" sz="2800" dirty="0"/>
              <a:t>Brecha significativa y estructural</a:t>
            </a:r>
          </a:p>
        </p:txBody>
      </p:sp>
    </p:spTree>
    <p:extLst>
      <p:ext uri="{BB962C8B-B14F-4D97-AF65-F5344CB8AC3E}">
        <p14:creationId xmlns:p14="http://schemas.microsoft.com/office/powerpoint/2010/main" val="492479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15422A-1CDD-74C2-16AF-4C1B0D64A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696D87-D42A-01AD-C81F-586138B64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F9CCAAF5-1FD6-CB4F-CCED-51FF2B3B88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66923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2AA7B5-C1DF-D539-0E24-50E35F8BF3F0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FA9666E-5904-F72B-96B1-DA49D49FFF0A}"/>
              </a:ext>
            </a:extLst>
          </p:cNvPr>
          <p:cNvSpPr txBox="1"/>
          <p:nvPr/>
        </p:nvSpPr>
        <p:spPr>
          <a:xfrm>
            <a:off x="856608" y="801652"/>
            <a:ext cx="83901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/>
              <a:t>Limitaciones clave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B175881-68FC-6816-E402-5B1F0ED386F8}"/>
              </a:ext>
            </a:extLst>
          </p:cNvPr>
          <p:cNvSpPr txBox="1"/>
          <p:nvPr/>
        </p:nvSpPr>
        <p:spPr>
          <a:xfrm>
            <a:off x="277400" y="4208460"/>
            <a:ext cx="91542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2800" b="1" dirty="0"/>
          </a:p>
          <a:p>
            <a:endParaRPr lang="es-ES" sz="28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D81C5-7B0B-47CA-82FB-17B88D6C8247}"/>
              </a:ext>
            </a:extLst>
          </p:cNvPr>
          <p:cNvSpPr txBox="1"/>
          <p:nvPr/>
        </p:nvSpPr>
        <p:spPr>
          <a:xfrm>
            <a:off x="10274" y="1982913"/>
            <a:ext cx="95344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• Alta dependencia de contribuciones no recibidas</a:t>
            </a:r>
          </a:p>
          <a:p>
            <a:endParaRPr lang="es-ES" sz="2800" dirty="0"/>
          </a:p>
          <a:p>
            <a:r>
              <a:rPr lang="es-ES" sz="2800" dirty="0"/>
              <a:t>• Fondos mayormente restringidos</a:t>
            </a:r>
          </a:p>
          <a:p>
            <a:endParaRPr lang="es-ES" sz="2800" dirty="0"/>
          </a:p>
          <a:p>
            <a:r>
              <a:rPr lang="es-ES" sz="2800" dirty="0"/>
              <a:t>• Ingresos no recurrentes</a:t>
            </a:r>
          </a:p>
        </p:txBody>
      </p:sp>
    </p:spTree>
    <p:extLst>
      <p:ext uri="{BB962C8B-B14F-4D97-AF65-F5344CB8AC3E}">
        <p14:creationId xmlns:p14="http://schemas.microsoft.com/office/powerpoint/2010/main" val="1725089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6DE923-E52F-4CE7-474C-FF8304554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E5D775-1FB6-9273-6656-708DCB7BC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3FB2F72D-284C-2D4D-88CC-3BFAC7CDC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66923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A551CF-146A-17A7-1768-ECF8BA186966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>
                <a:solidFill>
                  <a:schemeClr val="bg1"/>
                </a:solidFill>
              </a:rPr>
              <a:t>4  DEC 2025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738BF5E-E496-A6F6-89B8-81A941A8C724}"/>
              </a:ext>
            </a:extLst>
          </p:cNvPr>
          <p:cNvSpPr txBox="1"/>
          <p:nvPr/>
        </p:nvSpPr>
        <p:spPr>
          <a:xfrm>
            <a:off x="856608" y="801652"/>
            <a:ext cx="83901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/>
              <a:t>Mensajes clave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6C64D39-6039-8EAA-3D12-EE781DB3CC1B}"/>
              </a:ext>
            </a:extLst>
          </p:cNvPr>
          <p:cNvSpPr txBox="1"/>
          <p:nvPr/>
        </p:nvSpPr>
        <p:spPr>
          <a:xfrm>
            <a:off x="277400" y="4208460"/>
            <a:ext cx="91542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2800" b="1" dirty="0"/>
          </a:p>
          <a:p>
            <a:endParaRPr lang="es-ES" sz="28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364F7D-D15E-1377-17FE-9C9C874F3770}"/>
              </a:ext>
            </a:extLst>
          </p:cNvPr>
          <p:cNvSpPr txBox="1"/>
          <p:nvPr/>
        </p:nvSpPr>
        <p:spPr>
          <a:xfrm>
            <a:off x="195208" y="1972639"/>
            <a:ext cx="965770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• La estructura actual no es financieramente sostenible</a:t>
            </a:r>
          </a:p>
          <a:p>
            <a:endParaRPr lang="es-ES" sz="2800" dirty="0"/>
          </a:p>
          <a:p>
            <a:r>
              <a:rPr lang="es-ES" sz="2800" dirty="0"/>
              <a:t>• Riesgo institucional relevante</a:t>
            </a:r>
          </a:p>
          <a:p>
            <a:endParaRPr lang="es-ES" sz="2800" dirty="0"/>
          </a:p>
          <a:p>
            <a:r>
              <a:rPr lang="es-ES" sz="2800" dirty="0"/>
              <a:t>• Se requieren decisiones tempranas y planificadas</a:t>
            </a:r>
          </a:p>
        </p:txBody>
      </p:sp>
    </p:spTree>
    <p:extLst>
      <p:ext uri="{BB962C8B-B14F-4D97-AF65-F5344CB8AC3E}">
        <p14:creationId xmlns:p14="http://schemas.microsoft.com/office/powerpoint/2010/main" val="2316329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468</Words>
  <Application>Microsoft Office PowerPoint</Application>
  <PresentationFormat>Panorámica</PresentationFormat>
  <Paragraphs>81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ArialMT</vt:lpstr>
      <vt:lpstr>Monserrat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ROMERO</dc:creator>
  <cp:lastModifiedBy>Valeria Villamil</cp:lastModifiedBy>
  <cp:revision>9</cp:revision>
  <dcterms:created xsi:type="dcterms:W3CDTF">2025-10-22T15:06:40Z</dcterms:created>
  <dcterms:modified xsi:type="dcterms:W3CDTF">2026-01-07T21:05:39Z</dcterms:modified>
</cp:coreProperties>
</file>