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3" r:id="rId3"/>
    <p:sldId id="257" r:id="rId4"/>
    <p:sldId id="262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99FE40-3BD4-1C46-9BBE-B828C16C9A77}" v="71" dt="2026-01-07T22:52:57.359"/>
    <p1510:client id="{6A32AA75-9AE4-4D29-E062-C0C9BB134239}" v="11" dt="2026-01-07T20:03:16.095"/>
    <p1510:client id="{9C802265-86B2-162F-A8AE-877427762FED}" v="170" dt="2026-01-08T00:08:51.411"/>
    <p1510:client id="{C5D1401B-2356-EEB8-0FB6-66F7E88DFA42}" v="4" dt="2026-01-08T00:32:21.538"/>
    <p1510:client id="{D57E7186-17BF-69BB-3591-3552D860117F}" v="54" dt="2026-01-08T00:31:07.834"/>
    <p1510:client id="{ED173355-7F74-567F-DF08-6764602F5403}" v="1" dt="2026-01-08T12:57:32.078"/>
    <p1510:client id="{FC13F494-EDC8-C805-AFB4-E8AEE97D1EE0}" v="267" dt="2026-01-07T20:23:50.2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04" d="100"/>
          <a:sy n="104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EB845-E810-08C9-9DBB-68456807B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B97B7A-4998-EB86-4374-3EFFBA5B8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C3AE6B-F918-08E0-1A32-DFA11FCF5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7C7F4-64A6-7075-26E0-93C0FED97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29903D-EF14-DE3D-B565-E5905B92A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542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FBC61-30B4-F0CD-EA26-B6915547F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AE31C-3EA3-3D40-CD6B-931327BDE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41B30-ED14-AB84-0B52-B9C3596E3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E5766-7168-2B8D-1FD1-1880823D8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DA3EF6-386A-C4E3-7A15-691AE81A3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817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B3252-C18C-64D3-7489-CF8814274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2E1E0B-CDB8-DEBF-7B43-A0E7E1316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38F55F-3A85-3111-64C6-AA6D7D095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6CFC8-02ED-9131-02E0-880A4E8F4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43DC2F-22FE-0738-21F1-F7F3DE0AA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990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E6865-52AD-0955-F4CC-F10DE8D86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D5DE2-366C-8915-7576-16036ECB47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F5B8DD-F234-D843-EE8B-D2276814FA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A3694E-630D-0480-2A68-53F8F353E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AFD9C3-15A1-1442-4EF5-1FF547451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27414-CBBF-DB1F-9041-2CE593291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699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80437-1A0C-9FF5-4B8C-E12645151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A55C6E-731F-2DC3-8D54-0ABAEC5AF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5E70CF-9268-A69D-75BB-0F03A6FCD7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07D536-86D4-536F-2DFE-3722315B69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CA22DD-AC8D-272B-B077-300AEA2BBF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5F7EB0-11ED-52F4-B370-9C5C0E33B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5091C7-36BA-3FC1-A98F-C1F86652C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2D3045-6586-E087-EE2B-B15AB6711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48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5D601-BE82-53AF-E381-10E1EA939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7C7877-0954-3BEA-6096-1C82E7AF1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74E81E-4C0A-15A8-B0B4-762A6E03C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0C8623-2197-4B38-8F86-D9DE7C2B3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362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6A6024-FF32-A95A-E438-EF0179D2D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7DB8B8-C72B-2E4D-6691-18DEEA041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90DDFD-957E-AC1B-5DD6-09E533B16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808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BC656-CB1C-EF77-836B-CDCC3782A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A7D87-A0A1-89A1-051E-AA3BAE62C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C33EC-705A-AA06-C7C2-8AEE0819C6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4F2EBA-D03A-26A9-F8B3-B2DC0DB16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9156D9-270C-533A-6DF4-352969287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A26CDA-2A10-FD33-B170-D788C7905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37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8CB91-0E59-B500-E645-CCC91C374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5636BE-32A1-424C-1318-B2EE97097C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D9D37-A36C-8864-F990-031FD4560D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3B9D07-BF38-4227-CCFC-81CA71F62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5E88C9-A1C4-FDDB-2C36-AA22D68CD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788F01-8C67-9668-360B-D3085DC82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707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24B2A-A898-0978-9DF9-688EA36FD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95ECBD-BDC2-8827-72DB-18F3EE9065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3F22EA-8F84-8C48-69B9-E95398D77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55CEA-C5F1-BED4-BF38-FE43DA7DC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AB07C3-87B7-DB93-FA19-05CC3B0BC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221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5A780B-29BF-0900-E4B0-573D9F2343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484CB1-DDD7-3B24-DF43-FA923251B7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00218-3DC6-0807-977F-D504E4E91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EDD6D-14AA-119C-464D-A3441F303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888C6D-5E67-FEDB-D312-78D905BBF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395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995D82-7F63-2425-0396-A09C056FC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DCD970-A6EC-6483-B081-B6CF2588D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38C7B-5FDB-4057-A683-1E1FEFAE95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145865-4AD8-4CCD-B0AF-24B9D50DE0F6}" type="datetimeFigureOut">
              <a:rPr lang="en-US" smtClean="0"/>
              <a:t>1/8/26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37316-3EB5-CCC9-D035-22871E8C8D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920A40-62B4-F114-CA34-1C75C28166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83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green and white cover with a plane flying">
            <a:extLst>
              <a:ext uri="{FF2B5EF4-FFF2-40B4-BE49-F238E27FC236}">
                <a16:creationId xmlns:a16="http://schemas.microsoft.com/office/drawing/2014/main" id="{6BD739A8-71AA-1721-C39A-ECDE08E60D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436241-7639-14C7-E625-90DC26E1BE86}"/>
              </a:ext>
            </a:extLst>
          </p:cNvPr>
          <p:cNvSpPr txBox="1"/>
          <p:nvPr/>
        </p:nvSpPr>
        <p:spPr>
          <a:xfrm>
            <a:off x="1007532" y="4292599"/>
            <a:ext cx="5324009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C" sz="2800" err="1">
                <a:latin typeface="Monserrat"/>
              </a:rPr>
              <a:t>Directorate</a:t>
            </a:r>
            <a:r>
              <a:rPr lang="es-EC" sz="2800">
                <a:latin typeface="Monserrat"/>
              </a:rPr>
              <a:t> </a:t>
            </a:r>
            <a:r>
              <a:rPr lang="es-EC" sz="2800" err="1">
                <a:latin typeface="Monserrat"/>
              </a:rPr>
              <a:t>Report</a:t>
            </a:r>
            <a:endParaRPr lang="en-US" sz="2800">
              <a:latin typeface="Monserra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C334CC-B5DD-7515-D3EC-588EC90A7CE7}"/>
              </a:ext>
            </a:extLst>
          </p:cNvPr>
          <p:cNvSpPr txBox="1"/>
          <p:nvPr/>
        </p:nvSpPr>
        <p:spPr>
          <a:xfrm>
            <a:off x="1007533" y="5164666"/>
            <a:ext cx="431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>
                <a:latin typeface="Monserrat"/>
              </a:rPr>
              <a:t>Anna Stewart Ibarra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666407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D69BD-F2E9-C9D0-8E62-15505EBAB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0C42D1A9-A46B-E160-2EA1-5C89D5C41F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-10789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B6125E-0B1A-C01B-9363-BFEB7CD38FA7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4  DEC 2025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3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940BD0FF-4C32-8F0B-84DE-1CE0617D52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" y="879341"/>
            <a:ext cx="11765180" cy="661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479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4A2B36CF-2BF6-AAC5-3DE5-3A75DF9C76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6FFF10-9651-3B59-E3E8-0499B7502E25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4  DEC 2025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FE1C15-10DE-F508-4385-120B58E1AD53}"/>
              </a:ext>
            </a:extLst>
          </p:cNvPr>
          <p:cNvSpPr txBox="1"/>
          <p:nvPr/>
        </p:nvSpPr>
        <p:spPr>
          <a:xfrm>
            <a:off x="1173192" y="453999"/>
            <a:ext cx="683212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chemeClr val="accent3"/>
                </a:solidFill>
              </a:rPr>
              <a:t>Diversification of Funding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64DB66-A92D-2DB0-0332-8284303E0B3E}"/>
              </a:ext>
            </a:extLst>
          </p:cNvPr>
          <p:cNvSpPr txBox="1"/>
          <p:nvPr/>
        </p:nvSpPr>
        <p:spPr>
          <a:xfrm>
            <a:off x="707365" y="1431985"/>
            <a:ext cx="9518843" cy="44012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/>
              <a:t>Multilateral development banks in the Americas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Technical cooperation agreement signed with CAF in December 2025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Collaboration agreement signed with Financial Fund for the Development of the Plata River Basin (FONPLATA) in December 2025</a:t>
            </a:r>
          </a:p>
          <a:p>
            <a:endParaRPr lang="en-US" sz="2000"/>
          </a:p>
          <a:p>
            <a:r>
              <a:rPr lang="en-US" sz="2000" b="1"/>
              <a:t>Engagement with funders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Aptos"/>
                <a:cs typeface="Arial"/>
              </a:rPr>
              <a:t>Funders Aligned for Sustainability Transformations (FAST) Forum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Ocean Decade Fifth Foundations Dialogue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Belmont Forum Foundation 501 (c) (3)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Advising the Rockefeller Foundation, Canada Grand Challenges</a:t>
            </a:r>
          </a:p>
          <a:p>
            <a:endParaRPr lang="en-US" sz="2000"/>
          </a:p>
          <a:p>
            <a:r>
              <a:rPr lang="en-US" sz="2000" b="1"/>
              <a:t>Grants</a:t>
            </a:r>
          </a:p>
          <a:p>
            <a:r>
              <a:rPr lang="en-US" sz="2000"/>
              <a:t>Pandemic Fund, </a:t>
            </a:r>
            <a:r>
              <a:rPr lang="en-US" sz="2000" err="1"/>
              <a:t>Wellcome</a:t>
            </a:r>
            <a:r>
              <a:rPr lang="en-US" sz="2000"/>
              <a:t> Trust, Horizon Europe, CF &amp; H Foundation, IKI, GEF8, UK Aria, NASA, Global Affairs Canada, and others</a:t>
            </a:r>
          </a:p>
        </p:txBody>
      </p:sp>
    </p:spTree>
    <p:extLst>
      <p:ext uri="{BB962C8B-B14F-4D97-AF65-F5344CB8AC3E}">
        <p14:creationId xmlns:p14="http://schemas.microsoft.com/office/powerpoint/2010/main" val="3780399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F4136-5A90-F015-6BAD-15587E287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A85BF1E4-95DA-34E3-0CAC-C9A5D05273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0C2237-4945-ACA7-C013-B4CB4C7DFD5D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4  DEC 2025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DB812A-53EB-F2EF-9126-6E41E8E6370C}"/>
              </a:ext>
            </a:extLst>
          </p:cNvPr>
          <p:cNvSpPr txBox="1"/>
          <p:nvPr/>
        </p:nvSpPr>
        <p:spPr>
          <a:xfrm>
            <a:off x="1173192" y="453999"/>
            <a:ext cx="803497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chemeClr val="accent3"/>
                </a:solidFill>
              </a:rPr>
              <a:t>Multilateral Environmental Engagement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B65BCC-A432-5AE3-B796-B31F36E71444}"/>
              </a:ext>
            </a:extLst>
          </p:cNvPr>
          <p:cNvSpPr txBox="1"/>
          <p:nvPr/>
        </p:nvSpPr>
        <p:spPr>
          <a:xfrm>
            <a:off x="867786" y="1522269"/>
            <a:ext cx="9518843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/>
              <a:t>3rd United Nations Ocean Conference (UNOC3, France)</a:t>
            </a:r>
            <a:endParaRPr lang="en-US"/>
          </a:p>
          <a:p>
            <a:pPr marL="342900" indent="-342900">
              <a:buFont typeface="Arial"/>
              <a:buChar char="•"/>
            </a:pPr>
            <a:r>
              <a:rPr lang="en-US" sz="2000"/>
              <a:t>BRICS Young Scientist Forum (Brazil)</a:t>
            </a:r>
          </a:p>
          <a:p>
            <a:pPr marL="342900" indent="-342900">
              <a:buFont typeface="Arial"/>
              <a:buChar char="•"/>
            </a:pPr>
            <a:r>
              <a:rPr lang="en-US" sz="2000"/>
              <a:t>CBD SBSSTA-27 and SB8J-1 (Panama)</a:t>
            </a:r>
          </a:p>
          <a:p>
            <a:pPr marL="342900" indent="-342900">
              <a:buFont typeface="Arial"/>
              <a:buChar char="•"/>
            </a:pPr>
            <a:r>
              <a:rPr lang="en-US" sz="2000"/>
              <a:t>UNFCCC COP30 (Brazil)</a:t>
            </a:r>
          </a:p>
          <a:p>
            <a:pPr marL="342900" indent="-342900">
              <a:buFont typeface="Arial"/>
              <a:buChar char="•"/>
            </a:pPr>
            <a:r>
              <a:rPr lang="en-US" sz="2000"/>
              <a:t>UNCCD CRIC 23 (Panama)</a:t>
            </a:r>
          </a:p>
          <a:p>
            <a:endParaRPr lang="en-US" sz="2000"/>
          </a:p>
          <a:p>
            <a:r>
              <a:rPr lang="en-US" sz="2000" i="1"/>
              <a:t>Invitations to co-host future global convenings:</a:t>
            </a:r>
          </a:p>
          <a:p>
            <a:pPr marL="342900" indent="-342900">
              <a:buFont typeface="Arial"/>
              <a:buChar char="•"/>
            </a:pPr>
            <a:r>
              <a:rPr lang="en-US" sz="2000"/>
              <a:t>Third International Conference on Health and Biodiversity (2026 Ireland) </a:t>
            </a:r>
          </a:p>
          <a:p>
            <a:pPr marL="342900" indent="-342900">
              <a:buFont typeface="Arial"/>
              <a:buChar char="•"/>
            </a:pPr>
            <a:r>
              <a:rPr lang="en-US" sz="2000"/>
              <a:t>Adaptation Futures (2027 Mexico)</a:t>
            </a:r>
          </a:p>
        </p:txBody>
      </p:sp>
    </p:spTree>
    <p:extLst>
      <p:ext uri="{BB962C8B-B14F-4D97-AF65-F5344CB8AC3E}">
        <p14:creationId xmlns:p14="http://schemas.microsoft.com/office/powerpoint/2010/main" val="1392970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F33D9-8333-5FAA-18BB-F4261DECE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F604374F-07C7-7EBC-F226-D89A925F15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0" y="14670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337CC8-3BC0-7AEB-CFBB-38C4C8ADDA58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4  DEC 2025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26A6B4-E1A9-1D76-35BC-3424F3F63B31}"/>
              </a:ext>
            </a:extLst>
          </p:cNvPr>
          <p:cNvSpPr txBox="1"/>
          <p:nvPr/>
        </p:nvSpPr>
        <p:spPr>
          <a:xfrm>
            <a:off x="1173192" y="453999"/>
            <a:ext cx="848581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chemeClr val="accent3"/>
                </a:solidFill>
              </a:rPr>
              <a:t>Indigenous Peoples Advisory Committee (IPAC)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69F74C-D6DC-F7D2-7D26-7BA0550BFA4F}"/>
              </a:ext>
            </a:extLst>
          </p:cNvPr>
          <p:cNvSpPr txBox="1"/>
          <p:nvPr/>
        </p:nvSpPr>
        <p:spPr>
          <a:xfrm>
            <a:off x="1173192" y="2045489"/>
            <a:ext cx="9518843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Regular meetings of the newly established IPAC and joint meetings with SAC and SPAC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Onboarding of IPAC members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Rules and procedures of the IPAC drafted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Active promotion of IPAC members in international events: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The Intergovernmental Panel on Climate Change (IPCC) Expert Meeting on Gender, Diversity, Equity, and Inclusivity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Multilateral Simulation Workshop on Solar Radiation Management (SRM) Governance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Online Course “Scaling-Up Health Adaptation Measures to Meet the Climate Change Challenge in the Americas”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Side event to the UNFCCC COP30 at the Oceans Pavilion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The Latin American One Health Congress</a:t>
            </a: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977697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DE55B-4DDD-DDBC-D05A-A9A624C3E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7109369F-7C7E-1C6D-1433-3F2F788F48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D1E448-71F3-6278-5276-B83B65FABCCC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4  DEC 2025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D93C59-E74F-8A83-AF4D-C4861CD59F4C}"/>
              </a:ext>
            </a:extLst>
          </p:cNvPr>
          <p:cNvSpPr txBox="1"/>
          <p:nvPr/>
        </p:nvSpPr>
        <p:spPr>
          <a:xfrm>
            <a:off x="1173192" y="453999"/>
            <a:ext cx="683212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>
                <a:solidFill>
                  <a:schemeClr val="accent3"/>
                </a:solidFill>
              </a:rPr>
              <a:t>Training &amp; Education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38FB14-FDE0-3B15-171D-6FCABC66F706}"/>
              </a:ext>
            </a:extLst>
          </p:cNvPr>
          <p:cNvSpPr txBox="1"/>
          <p:nvPr/>
        </p:nvSpPr>
        <p:spPr>
          <a:xfrm>
            <a:off x="707365" y="1431985"/>
            <a:ext cx="10507173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/>
              <a:t>In-person training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Science Diplomacy in Brazil and in El Salvador (Aug and Nov) </a:t>
            </a:r>
          </a:p>
          <a:p>
            <a:pPr marL="342900" indent="-342900">
              <a:buFont typeface="Arial,Sans-Serif" panose="020B0604020202020204" pitchFamily="34" charset="0"/>
              <a:buChar char="•"/>
            </a:pPr>
            <a:r>
              <a:rPr lang="en-US" sz="2000"/>
              <a:t>Solar Radiation Modification in Colombia (Sept)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Climate and Health Modeling in Brazil (Nov)</a:t>
            </a:r>
          </a:p>
          <a:p>
            <a:endParaRPr lang="en-US" sz="2000"/>
          </a:p>
          <a:p>
            <a:r>
              <a:rPr lang="en-US" sz="2000" b="1"/>
              <a:t>Virtual training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A Transdisciplinary Look into the Future of the Oceans with CR2 Chile and Belmont Forum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Scaling Up Health Adaptation Measures to Meet the Climate Change Challenge in the Americas with Columbia University, Health Canada, FIOCRUZ, PAHO, Earth Medic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Pilot: Remote Sensing and Geographic Information Systems with Stanford University and National Geographic.</a:t>
            </a: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257566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384</Words>
  <Application>Microsoft Macintosh PowerPoint</Application>
  <PresentationFormat>Widescreen</PresentationFormat>
  <Paragraphs>50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Arial,Sans-Serif</vt:lpstr>
      <vt:lpstr>Monserrat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ANDREA ROMERO</dc:creator>
  <cp:lastModifiedBy>  </cp:lastModifiedBy>
  <cp:revision>5</cp:revision>
  <dcterms:created xsi:type="dcterms:W3CDTF">2025-10-22T15:06:40Z</dcterms:created>
  <dcterms:modified xsi:type="dcterms:W3CDTF">2026-01-08T15:00:02Z</dcterms:modified>
</cp:coreProperties>
</file>