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5" r:id="rId3"/>
    <p:sldId id="260" r:id="rId4"/>
    <p:sldId id="261" r:id="rId5"/>
    <p:sldId id="262" r:id="rId6"/>
    <p:sldId id="266" r:id="rId7"/>
    <p:sldId id="271" r:id="rId8"/>
    <p:sldId id="272" r:id="rId9"/>
    <p:sldId id="267" r:id="rId10"/>
    <p:sldId id="263" r:id="rId11"/>
    <p:sldId id="268" r:id="rId12"/>
    <p:sldId id="264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1E5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22" autoAdjust="0"/>
    <p:restoredTop sz="94349"/>
  </p:normalViewPr>
  <p:slideViewPr>
    <p:cSldViewPr snapToGrid="0">
      <p:cViewPr varScale="1">
        <p:scale>
          <a:sx n="72" d="100"/>
          <a:sy n="72" d="100"/>
        </p:scale>
        <p:origin x="20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9D339-3C6D-5E4D-8FB2-C09805D37D54}" type="datetimeFigureOut">
              <a:rPr lang="en-EC" smtClean="0"/>
              <a:t>8/1/26</a:t>
            </a:fld>
            <a:endParaRPr lang="en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D1FA5-B0E8-F742-90DE-41A2072C3561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67923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5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142804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08479-5DE6-0529-A6CF-D1A23A5F7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9CC87-F1F7-C1EC-308B-10CD9FA69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A1954-11CB-5C43-9A98-DA7183458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73FBA-FC86-1DCA-6DE2-56ACEA492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6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385366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1EF8E-EDEC-EE37-AA25-04B5EDC3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785C9-CEA6-CF95-BB56-EC25BB4F7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B6B48-620F-57D7-432D-4DB84D07B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7C72E-B4C0-E057-C55C-837ED2A65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7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709557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6B7BF-AB5B-14FA-86CF-9A6B0AB7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4BDE-D453-BA67-84A0-B8816831F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587BA-B1D2-7344-FC3B-23AA29FCC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76781-FEFA-2D83-1103-1AEDF5DBB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8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214488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27592-DFDC-53FA-72F4-FE0FAD09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D1DCD-661D-1992-9D0E-31D5FF418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24A06-47CF-9646-878D-494678725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68492-D74F-4684-0E0D-5CBC85C23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9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432288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11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100761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9BCA5-9EC2-0833-5B5D-C8B895AB9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BC88D-7F1B-5180-C67A-8E32BBB32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0BB3A-96FF-6F0A-8F29-C1634D04C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CEAE5-3B93-753D-C68A-AC64DD669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12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216671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41A31-D72B-9E8E-0F22-45D0AD3A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843607-DEF1-DB20-7BB1-98FE239A6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E70EB-40CB-AD4C-183C-944D7E91D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84A38-A70D-E7DE-200D-247C1EFBA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13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865268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914767" y="4379195"/>
            <a:ext cx="5088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Comunicación y Campus Virtual</a:t>
            </a:r>
            <a:endParaRPr lang="en-US" sz="2800" b="1" dirty="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Irene Torres</a:t>
            </a:r>
            <a:r>
              <a:rPr lang="es-EC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F65BB-9E7F-7A2A-3A4A-256733DEA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70DF3AE-4D44-6ED7-4092-9EC1D7BA2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4099DC3-7217-0CC5-BB1E-D5DB8BB59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557948-7EED-BF86-9D4A-DA9F8531DBA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FC7200-E519-AACD-ED22-66E36EBE6674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Sitio web</a:t>
            </a:r>
            <a:endParaRPr lang="en-US" sz="2800" b="1" dirty="0">
              <a:latin typeface="Monserrat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5AC2E2-9119-F059-C49C-CAECD12DEA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115" y="0"/>
            <a:ext cx="3438343" cy="1905384"/>
          </a:xfrm>
          <a:prstGeom prst="rect">
            <a:avLst/>
          </a:prstGeom>
        </p:spPr>
      </p:pic>
      <p:pic>
        <p:nvPicPr>
          <p:cNvPr id="7" name="Picture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3E9CCAF4-8B15-72B0-AF83-0392FC1171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7377" y="3429000"/>
            <a:ext cx="3452081" cy="2062820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B598DF-ED7C-C6D4-952A-1D8069BED7C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472" y="1472003"/>
            <a:ext cx="3507628" cy="203291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77ADF9-7AB6-4E7D-AE71-320B95AB59CA}"/>
              </a:ext>
            </a:extLst>
          </p:cNvPr>
          <p:cNvCxnSpPr/>
          <p:nvPr/>
        </p:nvCxnSpPr>
        <p:spPr>
          <a:xfrm>
            <a:off x="2502561" y="1825946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6AFA283-7E5A-6579-6DB1-0D863160402E}"/>
              </a:ext>
            </a:extLst>
          </p:cNvPr>
          <p:cNvSpPr txBox="1"/>
          <p:nvPr/>
        </p:nvSpPr>
        <p:spPr>
          <a:xfrm>
            <a:off x="968464" y="1472003"/>
            <a:ext cx="2320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Noticias y oportunidades</a:t>
            </a:r>
            <a:endParaRPr lang="en-US" sz="20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FB1241E-4D91-1CD4-4F3D-33ED75EC5072}"/>
              </a:ext>
            </a:extLst>
          </p:cNvPr>
          <p:cNvCxnSpPr/>
          <p:nvPr/>
        </p:nvCxnSpPr>
        <p:spPr>
          <a:xfrm>
            <a:off x="2502561" y="3264784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DCC6DC-45C9-B414-95F3-ABE29661E837}"/>
              </a:ext>
            </a:extLst>
          </p:cNvPr>
          <p:cNvSpPr txBox="1"/>
          <p:nvPr/>
        </p:nvSpPr>
        <p:spPr>
          <a:xfrm>
            <a:off x="968464" y="3064729"/>
            <a:ext cx="1532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Asociados del IAI</a:t>
            </a:r>
            <a:endParaRPr lang="en-US" sz="20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CAA5D5-271E-4538-52B2-B638CFE9C180}"/>
              </a:ext>
            </a:extLst>
          </p:cNvPr>
          <p:cNvCxnSpPr/>
          <p:nvPr/>
        </p:nvCxnSpPr>
        <p:spPr>
          <a:xfrm>
            <a:off x="2502561" y="4407033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0AAF8B-A870-F84B-D862-E79989DEB55B}"/>
              </a:ext>
            </a:extLst>
          </p:cNvPr>
          <p:cNvSpPr txBox="1"/>
          <p:nvPr/>
        </p:nvSpPr>
        <p:spPr>
          <a:xfrm>
            <a:off x="968464" y="4206978"/>
            <a:ext cx="232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Suscripción</a:t>
            </a:r>
            <a:endParaRPr lang="en-US" sz="20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C4926BA-32FE-E283-23A4-ECEEB984D693}"/>
              </a:ext>
            </a:extLst>
          </p:cNvPr>
          <p:cNvCxnSpPr/>
          <p:nvPr/>
        </p:nvCxnSpPr>
        <p:spPr>
          <a:xfrm>
            <a:off x="2502561" y="5048066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6DF5C5C-9522-9373-7124-53B3D1DCD3DB}"/>
              </a:ext>
            </a:extLst>
          </p:cNvPr>
          <p:cNvSpPr txBox="1"/>
          <p:nvPr/>
        </p:nvSpPr>
        <p:spPr>
          <a:xfrm>
            <a:off x="968464" y="4848011"/>
            <a:ext cx="232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Videos</a:t>
            </a:r>
            <a:endParaRPr 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913957-48A0-F49D-194A-5C027FF05B46}"/>
              </a:ext>
            </a:extLst>
          </p:cNvPr>
          <p:cNvSpPr txBox="1"/>
          <p:nvPr/>
        </p:nvSpPr>
        <p:spPr>
          <a:xfrm>
            <a:off x="9284364" y="2664619"/>
            <a:ext cx="1390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10.000 archivos</a:t>
            </a:r>
            <a:endParaRPr lang="en-US" sz="20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CA49E10-77F1-63C3-CE08-8BF8E85A3770}"/>
              </a:ext>
            </a:extLst>
          </p:cNvPr>
          <p:cNvSpPr/>
          <p:nvPr/>
        </p:nvSpPr>
        <p:spPr>
          <a:xfrm>
            <a:off x="9004292" y="2248245"/>
            <a:ext cx="1540633" cy="1540633"/>
          </a:xfrm>
          <a:prstGeom prst="ellipse">
            <a:avLst/>
          </a:prstGeom>
          <a:noFill/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03322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B866B-99F7-B4D4-0D72-1605510D4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D99CC2-E3BC-BFE9-65D0-682D1267A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9E9FF39D-6235-638B-5DB8-D2791D6A0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50BBB1-9F6A-AEC9-C036-286059FC761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7435D0-4E53-71DA-D913-36097D061536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Sitio web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96608E-5EDF-C9D7-B578-4F1E5B7011D3}"/>
              </a:ext>
            </a:extLst>
          </p:cNvPr>
          <p:cNvSpPr txBox="1"/>
          <p:nvPr/>
        </p:nvSpPr>
        <p:spPr>
          <a:xfrm>
            <a:off x="1006781" y="1235462"/>
            <a:ext cx="500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3 bases de datos consultables</a:t>
            </a:r>
            <a:endParaRPr lang="en-US" sz="2800" dirty="0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65411F-548D-FC98-AD3A-5BD4C619F9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533" y="2372142"/>
            <a:ext cx="3962128" cy="2385282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D7FF21-7589-4534-FDA2-32D15E9664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9777" y="3588627"/>
            <a:ext cx="3396425" cy="1241575"/>
          </a:xfrm>
          <a:prstGeom prst="rect">
            <a:avLst/>
          </a:prstGeom>
        </p:spPr>
      </p:pic>
      <p:pic>
        <p:nvPicPr>
          <p:cNvPr id="18" name="Picture 17" descr="A green text on a white background&#10;&#10;AI-generated content may be incorrect.">
            <a:extLst>
              <a:ext uri="{FF2B5EF4-FFF2-40B4-BE49-F238E27FC236}">
                <a16:creationId xmlns:a16="http://schemas.microsoft.com/office/drawing/2014/main" id="{8B9BDA8F-C397-50CB-F2BB-FE442B32CF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3798" y="2957240"/>
            <a:ext cx="3200328" cy="662874"/>
          </a:xfrm>
          <a:prstGeom prst="rect">
            <a:avLst/>
          </a:prstGeom>
        </p:spPr>
      </p:pic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7AF6989-FA79-B777-3454-2F73A616A7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7959" y="4527450"/>
            <a:ext cx="1736167" cy="34785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C53CF5E5-0A5B-205B-A494-EA18F0D43226}"/>
              </a:ext>
            </a:extLst>
          </p:cNvPr>
          <p:cNvSpPr/>
          <p:nvPr/>
        </p:nvSpPr>
        <p:spPr>
          <a:xfrm>
            <a:off x="539667" y="3134817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 dirty="0"/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0411156-B3EE-FBD8-92CB-009B6FF2897C}"/>
              </a:ext>
            </a:extLst>
          </p:cNvPr>
          <p:cNvSpPr/>
          <p:nvPr/>
        </p:nvSpPr>
        <p:spPr>
          <a:xfrm>
            <a:off x="6128254" y="1475681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 dirty="0"/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CC95D75-B494-7ABE-D5EB-AD41C7F33548}"/>
              </a:ext>
            </a:extLst>
          </p:cNvPr>
          <p:cNvSpPr/>
          <p:nvPr/>
        </p:nvSpPr>
        <p:spPr>
          <a:xfrm>
            <a:off x="6156696" y="3613478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 dirty="0"/>
              <a:t>3</a:t>
            </a:r>
          </a:p>
        </p:txBody>
      </p:sp>
      <p:pic>
        <p:nvPicPr>
          <p:cNvPr id="2050" name="Picture 2" descr="graphical user interface, text, application, chat or text message">
            <a:extLst>
              <a:ext uri="{FF2B5EF4-FFF2-40B4-BE49-F238E27FC236}">
                <a16:creationId xmlns:a16="http://schemas.microsoft.com/office/drawing/2014/main" id="{E0CA1F98-FE0D-9302-62A8-F93585666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9013" y="757793"/>
            <a:ext cx="3502111" cy="196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89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2E060-D122-40DB-CCB5-D95766E0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C40764-2680-5AA2-6543-0D539A604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23DE593E-4839-0652-BFBE-6CEA2967D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C2F4D-F0CF-BCAC-AABC-6DBABBFF0F9B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EE9785-5A60-164A-1FC4-CE1A95EA2F83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Redes sociales</a:t>
            </a:r>
            <a:endParaRPr lang="en-US" sz="2800" b="1" dirty="0">
              <a:latin typeface="Mon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215A9-F6C3-8AFE-7312-D2299F57E1D2}"/>
              </a:ext>
            </a:extLst>
          </p:cNvPr>
          <p:cNvSpPr txBox="1"/>
          <p:nvPr/>
        </p:nvSpPr>
        <p:spPr>
          <a:xfrm>
            <a:off x="2089890" y="1695520"/>
            <a:ext cx="4198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Linkedin</a:t>
            </a:r>
          </a:p>
          <a:p>
            <a:r>
              <a:rPr lang="es-EC" sz="2800" dirty="0">
                <a:latin typeface="Monserrat"/>
              </a:rPr>
              <a:t>248.556 impresiones</a:t>
            </a:r>
          </a:p>
          <a:p>
            <a:r>
              <a:rPr lang="es-EC" sz="2800" dirty="0">
                <a:latin typeface="Monserrat"/>
              </a:rPr>
              <a:t>1 Jun – 30 Nov 2025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9D6D1-16D0-B75F-75BA-AC6A3FC1FA7A}"/>
              </a:ext>
            </a:extLst>
          </p:cNvPr>
          <p:cNvSpPr txBox="1"/>
          <p:nvPr/>
        </p:nvSpPr>
        <p:spPr>
          <a:xfrm>
            <a:off x="2161042" y="4791703"/>
            <a:ext cx="5255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Lista de difusión</a:t>
            </a:r>
          </a:p>
          <a:p>
            <a:r>
              <a:rPr lang="es-EC" sz="2800" dirty="0">
                <a:latin typeface="Monserrat"/>
              </a:rPr>
              <a:t>6.538 correos activos</a:t>
            </a:r>
          </a:p>
          <a:p>
            <a:r>
              <a:rPr lang="es-EC" sz="2800" dirty="0">
                <a:latin typeface="Monserrat"/>
              </a:rPr>
              <a:t>hasta 30 Nov 2025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CE5E8B-D3AD-C7B1-1138-B5F83D4B95B4}"/>
              </a:ext>
            </a:extLst>
          </p:cNvPr>
          <p:cNvSpPr txBox="1"/>
          <p:nvPr/>
        </p:nvSpPr>
        <p:spPr>
          <a:xfrm>
            <a:off x="2161042" y="3181529"/>
            <a:ext cx="45012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Instagram</a:t>
            </a:r>
          </a:p>
          <a:p>
            <a:r>
              <a:rPr lang="es-EC" sz="2800" dirty="0">
                <a:latin typeface="Monserrat"/>
              </a:rPr>
              <a:t>33.370 cuentas alcanzadas hasta 30 Nov 2025</a:t>
            </a:r>
            <a:endParaRPr lang="en-US" sz="2800" dirty="0"/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391BC9B3-D7CF-DE68-269A-D06A0DFD7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140" y="1798574"/>
            <a:ext cx="754035" cy="68294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8BF9CE2-2479-5C16-169B-09680EFF7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487" y="3486396"/>
            <a:ext cx="577688" cy="57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paper airplane flying over a blue and yellow envelope&#10;&#10;AI-generated content may be incorrect.">
            <a:extLst>
              <a:ext uri="{FF2B5EF4-FFF2-40B4-BE49-F238E27FC236}">
                <a16:creationId xmlns:a16="http://schemas.microsoft.com/office/drawing/2014/main" id="{1F775A49-1DCE-D5EC-1BEE-5897191047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701" y="4847820"/>
            <a:ext cx="1082293" cy="8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84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BD976A-95A5-70F0-7745-56358AFA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A9C48C-73BE-3845-64C2-978D7278B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686F465D-6881-0CC2-2314-6012D79D3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4879CB-D2A4-B53E-866D-E6BEBA57173B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CECFC9-B62C-4A62-A9E8-0810296066D3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Webinarios</a:t>
            </a:r>
            <a:endParaRPr lang="en-US" sz="2800" b="1" dirty="0">
              <a:latin typeface="Monserra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15D4E1-136F-2A06-4394-14112BC00114}"/>
              </a:ext>
            </a:extLst>
          </p:cNvPr>
          <p:cNvGrpSpPr/>
          <p:nvPr/>
        </p:nvGrpSpPr>
        <p:grpSpPr>
          <a:xfrm>
            <a:off x="8865560" y="1801360"/>
            <a:ext cx="2411894" cy="2080771"/>
            <a:chOff x="3673410" y="4792761"/>
            <a:chExt cx="1878336" cy="1775537"/>
          </a:xfrm>
        </p:grpSpPr>
        <p:pic>
          <p:nvPicPr>
            <p:cNvPr id="12" name="Picture 11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86FBE0D6-132E-53A1-4CE0-F47CCF02C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73410" y="4792761"/>
              <a:ext cx="1078539" cy="1775537"/>
            </a:xfrm>
            <a:prstGeom prst="rect">
              <a:avLst/>
            </a:prstGeom>
          </p:spPr>
        </p:pic>
        <p:pic>
          <p:nvPicPr>
            <p:cNvPr id="16" name="Picture 15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DE37BBFD-934C-632E-44D2-3E61BCE6B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47287" y="4792761"/>
              <a:ext cx="904459" cy="177553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A7E62A-B230-5B3E-2564-AC3329B20B38}"/>
              </a:ext>
            </a:extLst>
          </p:cNvPr>
          <p:cNvGrpSpPr/>
          <p:nvPr/>
        </p:nvGrpSpPr>
        <p:grpSpPr>
          <a:xfrm>
            <a:off x="4000911" y="3539948"/>
            <a:ext cx="2330533" cy="2038383"/>
            <a:chOff x="5216008" y="945131"/>
            <a:chExt cx="1538579" cy="1540446"/>
          </a:xfrm>
        </p:grpSpPr>
        <p:pic>
          <p:nvPicPr>
            <p:cNvPr id="9" name="Picture 8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97203710-3DAA-EB79-59FB-CB7500A40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16008" y="945131"/>
              <a:ext cx="1014671" cy="1528708"/>
            </a:xfrm>
            <a:prstGeom prst="rect">
              <a:avLst/>
            </a:prstGeom>
          </p:spPr>
        </p:pic>
        <p:pic>
          <p:nvPicPr>
            <p:cNvPr id="19" name="Picture 18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9B1EBBD7-E7A1-F4BE-973B-1F80C5795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39860" y="956869"/>
              <a:ext cx="714727" cy="1528708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E364AC-4F1A-8B0A-D022-802060215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4325" y="2701589"/>
            <a:ext cx="3796717" cy="11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B42347B-5095-0F3E-7EF4-0E281E3CD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3642" y="953952"/>
            <a:ext cx="3796718" cy="11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78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8FE3DB-D5E6-9027-43A2-C93E0A64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BBAC91-4C10-DB31-700A-C80D7CF3D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46131A4-CDC3-14C9-80F0-A5B3A77A2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D7A8FF-DA74-08EF-7F2B-B5C6CE28F18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F25B83-AAD5-846D-FE00-A9B1A9E1D6A9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Boletín y noticias</a:t>
            </a:r>
            <a:endParaRPr lang="en-US" sz="2800" b="1" dirty="0">
              <a:latin typeface="Monserra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04ACC7-2E0C-7762-F058-1799DBB93781}"/>
              </a:ext>
            </a:extLst>
          </p:cNvPr>
          <p:cNvGrpSpPr/>
          <p:nvPr/>
        </p:nvGrpSpPr>
        <p:grpSpPr>
          <a:xfrm>
            <a:off x="4928820" y="4378762"/>
            <a:ext cx="2693371" cy="2540658"/>
            <a:chOff x="3947799" y="3785477"/>
            <a:chExt cx="1631783" cy="1794203"/>
          </a:xfrm>
        </p:grpSpPr>
        <p:pic>
          <p:nvPicPr>
            <p:cNvPr id="4" name="Picture 3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21C8CE53-9222-8741-F473-209F01D94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7799" y="3785477"/>
              <a:ext cx="996341" cy="1738947"/>
            </a:xfrm>
            <a:prstGeom prst="rect">
              <a:avLst/>
            </a:prstGeom>
          </p:spPr>
        </p:pic>
        <p:pic>
          <p:nvPicPr>
            <p:cNvPr id="7" name="Picture 6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22885BD5-BC12-7503-D119-A89CC0C83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52434" y="3840733"/>
              <a:ext cx="727148" cy="1738947"/>
            </a:xfrm>
            <a:prstGeom prst="rect">
              <a:avLst/>
            </a:prstGeom>
          </p:spPr>
        </p:pic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DA1AEC07-068D-CCAB-3BEA-B1BD8F57F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98" y="1238219"/>
            <a:ext cx="4576670" cy="14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27B6B316-9D4A-8910-7D31-364E36B98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126" y="1055706"/>
            <a:ext cx="4732307" cy="147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90005D65-80AB-E6F5-68A7-B1CF9B33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7807" y="2984322"/>
            <a:ext cx="4732310" cy="147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Boletín IAI 2 /25">
            <a:extLst>
              <a:ext uri="{FF2B5EF4-FFF2-40B4-BE49-F238E27FC236}">
                <a16:creationId xmlns:a16="http://schemas.microsoft.com/office/drawing/2014/main" id="{099FB12E-8274-1E00-4427-539B8C3F2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94" y="3185808"/>
            <a:ext cx="4572839" cy="142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93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A268B-97B8-5B04-FD4B-BFC53CB7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5247191F-0774-7681-F728-0CC72E1E7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7DA5D4-71A6-6598-00A9-E3F27402608F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58940C-B9CC-B46D-9BF2-360C5F92C801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Publications</a:t>
            </a:r>
            <a:endParaRPr lang="en-US" sz="2800" b="1" dirty="0">
              <a:latin typeface="Mon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2A0AE-4BFF-6387-2B0B-BEA1E3CF997E}"/>
              </a:ext>
            </a:extLst>
          </p:cNvPr>
          <p:cNvSpPr txBox="1"/>
          <p:nvPr/>
        </p:nvSpPr>
        <p:spPr>
          <a:xfrm>
            <a:off x="528706" y="3817640"/>
            <a:ext cx="419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+1,000 downloads</a:t>
            </a:r>
            <a:endParaRPr lang="en-US" sz="2800" dirty="0"/>
          </a:p>
        </p:txBody>
      </p:sp>
      <p:pic>
        <p:nvPicPr>
          <p:cNvPr id="11" name="Picture 10" descr="A close-up of a handshake&#10;&#10;AI-generated content may be incorrect.">
            <a:extLst>
              <a:ext uri="{FF2B5EF4-FFF2-40B4-BE49-F238E27FC236}">
                <a16:creationId xmlns:a16="http://schemas.microsoft.com/office/drawing/2014/main" id="{21B7A35A-DF32-4AA7-0B95-524AED9B8B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97" y="1540437"/>
            <a:ext cx="4476322" cy="1958392"/>
          </a:xfrm>
          <a:prstGeom prst="rect">
            <a:avLst/>
          </a:prstGeom>
        </p:spPr>
      </p:pic>
      <p:pic>
        <p:nvPicPr>
          <p:cNvPr id="13" name="Picture 12" descr="A poster with text and qr code&#10;&#10;AI-generated content may be incorrect.">
            <a:extLst>
              <a:ext uri="{FF2B5EF4-FFF2-40B4-BE49-F238E27FC236}">
                <a16:creationId xmlns:a16="http://schemas.microsoft.com/office/drawing/2014/main" id="{69095691-D8CD-3626-C7A3-A75253D054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2350">
            <a:off x="8893772" y="2357418"/>
            <a:ext cx="2068970" cy="2982639"/>
          </a:xfrm>
          <a:prstGeom prst="rect">
            <a:avLst/>
          </a:prstGeom>
        </p:spPr>
      </p:pic>
      <p:pic>
        <p:nvPicPr>
          <p:cNvPr id="17" name="Picture 16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59E6F1D3-2640-3B20-1317-703CE9D847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57695">
            <a:off x="7302401" y="2120472"/>
            <a:ext cx="2077457" cy="2969939"/>
          </a:xfrm>
          <a:prstGeom prst="rect">
            <a:avLst/>
          </a:prstGeom>
        </p:spPr>
      </p:pic>
      <p:pic>
        <p:nvPicPr>
          <p:cNvPr id="15" name="Picture 14" descr="A poster with qr code&#10;&#10;AI-generated content may be incorrect.">
            <a:extLst>
              <a:ext uri="{FF2B5EF4-FFF2-40B4-BE49-F238E27FC236}">
                <a16:creationId xmlns:a16="http://schemas.microsoft.com/office/drawing/2014/main" id="{9428B7D2-4C84-52BB-BDBA-3761466E60C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1152">
            <a:off x="7587532" y="3772545"/>
            <a:ext cx="2100873" cy="2969939"/>
          </a:xfrm>
          <a:prstGeom prst="rect">
            <a:avLst/>
          </a:prstGeom>
        </p:spPr>
      </p:pic>
      <p:pic>
        <p:nvPicPr>
          <p:cNvPr id="21" name="Picture 20" descr="A close-up of a document&#10;&#10;AI-generated content may be incorrect.">
            <a:extLst>
              <a:ext uri="{FF2B5EF4-FFF2-40B4-BE49-F238E27FC236}">
                <a16:creationId xmlns:a16="http://schemas.microsoft.com/office/drawing/2014/main" id="{89B6FE1F-9B0D-EDCD-B62B-FC5C3FFC6B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28274">
            <a:off x="5842573" y="2325885"/>
            <a:ext cx="2020615" cy="2944539"/>
          </a:xfrm>
          <a:prstGeom prst="rect">
            <a:avLst/>
          </a:prstGeom>
        </p:spPr>
      </p:pic>
      <p:pic>
        <p:nvPicPr>
          <p:cNvPr id="19" name="Picture 18" descr="A close-up of a poster&#10;&#10;AI-generated content may be incorrect.">
            <a:extLst>
              <a:ext uri="{FF2B5EF4-FFF2-40B4-BE49-F238E27FC236}">
                <a16:creationId xmlns:a16="http://schemas.microsoft.com/office/drawing/2014/main" id="{D0293625-70AD-4719-57F5-11F18AC3CE4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51298">
            <a:off x="6027849" y="3130920"/>
            <a:ext cx="2020616" cy="29228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62A4C5-EDE9-6913-E09F-AE477CD6917F}"/>
              </a:ext>
            </a:extLst>
          </p:cNvPr>
          <p:cNvSpPr txBox="1"/>
          <p:nvPr/>
        </p:nvSpPr>
        <p:spPr>
          <a:xfrm>
            <a:off x="5893244" y="1426774"/>
            <a:ext cx="419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Member country sheets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2236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F8ECF-C94A-2E4D-2BF1-3D8D1280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93D18563-4830-3BAF-B780-7A68E986E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551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DD64EA-59B6-09CB-DFF0-95D8C5B6482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090D8D-BDC7-B597-F393-E637035BB540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Proyecto internacional</a:t>
            </a:r>
            <a:endParaRPr lang="en-US" sz="2800" b="1" dirty="0">
              <a:latin typeface="Monserrat"/>
            </a:endParaRPr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2D406A4C-5E35-3395-1074-626786A72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69" t="19875" r="151" b="22093"/>
          <a:stretch/>
        </p:blipFill>
        <p:spPr bwMode="auto">
          <a:xfrm>
            <a:off x="610160" y="1395401"/>
            <a:ext cx="3722350" cy="393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alternative text description for this image">
            <a:extLst>
              <a:ext uri="{FF2B5EF4-FFF2-40B4-BE49-F238E27FC236}">
                <a16:creationId xmlns:a16="http://schemas.microsoft.com/office/drawing/2014/main" id="{69437FB7-79D4-5130-1ACC-F114F033DE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3"/>
          <a:stretch/>
        </p:blipFill>
        <p:spPr bwMode="auto">
          <a:xfrm>
            <a:off x="6096001" y="1327973"/>
            <a:ext cx="4866464" cy="261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alternative text description for this image">
            <a:extLst>
              <a:ext uri="{FF2B5EF4-FFF2-40B4-BE49-F238E27FC236}">
                <a16:creationId xmlns:a16="http://schemas.microsoft.com/office/drawing/2014/main" id="{CD4E62D6-4586-4DD1-527A-F868767BA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091" y="3087893"/>
            <a:ext cx="4338562" cy="289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31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30787-6BCB-2DD9-AC37-698541E19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6B2A22A-3571-9DB2-D0F6-41853C3D7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B182A0-D67F-2AA6-7BE3-3DC30F5B94D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BF5DF0-3DB8-BFDE-F5B6-0D069785A59E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Proyecto internacional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F92EA-C4A1-75CD-BD22-8E43BD922FCE}"/>
              </a:ext>
            </a:extLst>
          </p:cNvPr>
          <p:cNvSpPr txBox="1"/>
          <p:nvPr/>
        </p:nvSpPr>
        <p:spPr>
          <a:xfrm>
            <a:off x="1007533" y="4860836"/>
            <a:ext cx="8661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>
                <a:latin typeface="Montserrat Medium" pitchFamily="2" charset="77"/>
              </a:rPr>
              <a:t>Wellcome Trust – fondos discrecionales</a:t>
            </a:r>
            <a:endParaRPr lang="en-US" sz="2000" b="1" dirty="0">
              <a:latin typeface="Montserrat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E92FA-4031-3341-93DD-8B80ACA3AECC}"/>
              </a:ext>
            </a:extLst>
          </p:cNvPr>
          <p:cNvSpPr txBox="1"/>
          <p:nvPr/>
        </p:nvSpPr>
        <p:spPr>
          <a:xfrm>
            <a:off x="975330" y="1695557"/>
            <a:ext cx="8661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latin typeface="Montserrat Medium" pitchFamily="2" charset="77"/>
              </a:rPr>
              <a:t>INICIATIVA DE INTELIGENCIA EN CLIMA Y SALUD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79195-3CD0-08E0-10AA-29847E3F0366}"/>
              </a:ext>
            </a:extLst>
          </p:cNvPr>
          <p:cNvSpPr txBox="1"/>
          <p:nvPr/>
        </p:nvSpPr>
        <p:spPr>
          <a:xfrm>
            <a:off x="1007533" y="5280976"/>
            <a:ext cx="8661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tserrat Medium" pitchFamily="2" charset="77"/>
              </a:rPr>
              <a:t>Presupuesto: </a:t>
            </a:r>
            <a:r>
              <a:rPr lang="en-EC" sz="2000" dirty="0">
                <a:latin typeface="Montserrat Medium" pitchFamily="2" charset="77"/>
              </a:rPr>
              <a:t>€</a:t>
            </a:r>
            <a:r>
              <a:rPr lang="es-EC" sz="2000" dirty="0">
                <a:latin typeface="Montserrat Medium" pitchFamily="2" charset="77"/>
              </a:rPr>
              <a:t>16 millones</a:t>
            </a:r>
            <a:endParaRPr lang="en-US" sz="2000" dirty="0">
              <a:latin typeface="Montserrat Medium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7A84E-B19D-71ED-6F9D-0D6C5C0252E9}"/>
              </a:ext>
            </a:extLst>
          </p:cNvPr>
          <p:cNvSpPr txBox="1"/>
          <p:nvPr/>
        </p:nvSpPr>
        <p:spPr>
          <a:xfrm>
            <a:off x="912781" y="2433502"/>
            <a:ext cx="10366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Instituto Interamericano para la Investigación del Cambio Global (IAI)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Barcelona Supercomputing Center (BSC)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Red Cross Red Crescent Climate Centre (RCCC)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Caribbean Institute for Meteorology and Hydrology (CIMH)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African Centre of Meteorological Applications for Development (ACMAD)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National University of Singapore (NUS)</a:t>
            </a:r>
            <a:endParaRPr lang="en-US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94695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55786-73A0-E37E-2E70-7FA0EFD2F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2888E6-8F30-313F-B445-F358C95CE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6B549D1-358C-5407-887A-4CB2A7D92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EEB536-BB06-BF62-6508-FCD61CD003C8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5DCDD5-DF7B-5149-8A8C-DD61F812D572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Campus Virtual del IAI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8B3AE4-0372-CD6B-CD2C-F105E4DE1C16}"/>
              </a:ext>
            </a:extLst>
          </p:cNvPr>
          <p:cNvSpPr txBox="1"/>
          <p:nvPr/>
        </p:nvSpPr>
        <p:spPr>
          <a:xfrm>
            <a:off x="4744814" y="1823595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4306 inscritos en total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CB5EA-A0C8-BA7D-516D-BEC2A8656818}"/>
              </a:ext>
            </a:extLst>
          </p:cNvPr>
          <p:cNvSpPr txBox="1"/>
          <p:nvPr/>
        </p:nvSpPr>
        <p:spPr>
          <a:xfrm>
            <a:off x="4744814" y="2358972"/>
            <a:ext cx="674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1 JUN – 30 NOV 2025:  1695 inscritos nuevos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3F228-0CD7-87C8-85E3-1BE6D9FBB35B}"/>
              </a:ext>
            </a:extLst>
          </p:cNvPr>
          <p:cNvSpPr txBox="1"/>
          <p:nvPr/>
        </p:nvSpPr>
        <p:spPr>
          <a:xfrm>
            <a:off x="4744814" y="3878743"/>
            <a:ext cx="702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1 JUN – 30 NOV 2025:  217 certificados nuevos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C7C7B-4398-A044-83B9-CB7EA41617F7}"/>
              </a:ext>
            </a:extLst>
          </p:cNvPr>
          <p:cNvSpPr txBox="1"/>
          <p:nvPr/>
        </p:nvSpPr>
        <p:spPr>
          <a:xfrm>
            <a:off x="4744814" y="3343366"/>
            <a:ext cx="631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725 certificados emitidos en total</a:t>
            </a:r>
            <a:endParaRPr lang="en-US" sz="2800" b="1" dirty="0"/>
          </a:p>
        </p:txBody>
      </p:sp>
      <p:pic>
        <p:nvPicPr>
          <p:cNvPr id="11" name="Picture 10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B22D0928-AA0D-2013-F58A-42DDC92B2B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635" y="1270582"/>
            <a:ext cx="3086090" cy="33650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9CD598-BEE1-5E17-7D30-26338E43AEF8}"/>
              </a:ext>
            </a:extLst>
          </p:cNvPr>
          <p:cNvSpPr txBox="1"/>
          <p:nvPr/>
        </p:nvSpPr>
        <p:spPr>
          <a:xfrm>
            <a:off x="4744813" y="1285862"/>
            <a:ext cx="5712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CURSOS AUTOGESTIONADOS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856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DD42AB-BA65-ABCB-E8F3-93C2496DF0C9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Campus Virtual del IAI</a:t>
            </a:r>
            <a:endParaRPr lang="en-US" sz="2800" b="1" dirty="0">
              <a:latin typeface="Monserrat"/>
            </a:endParaRPr>
          </a:p>
        </p:txBody>
      </p:sp>
      <p:pic>
        <p:nvPicPr>
          <p:cNvPr id="3074" name="Picture 2" descr="BANNER BILINGUE">
            <a:extLst>
              <a:ext uri="{FF2B5EF4-FFF2-40B4-BE49-F238E27FC236}">
                <a16:creationId xmlns:a16="http://schemas.microsoft.com/office/drawing/2014/main" id="{FD72A7A6-5D20-2B00-FA7E-A6A6C7C03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04" y="2116678"/>
            <a:ext cx="3966135" cy="123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8F40DF-0A73-875B-64ED-CE529E5371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8" y="4247594"/>
            <a:ext cx="3965142" cy="1231672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D3AD1CC2-4C82-4803-1C89-75ABF2FD7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324" y="2212038"/>
            <a:ext cx="3474486" cy="108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6832BA-4C72-9241-48D3-05A31CB972D0}"/>
              </a:ext>
            </a:extLst>
          </p:cNvPr>
          <p:cNvSpPr txBox="1"/>
          <p:nvPr/>
        </p:nvSpPr>
        <p:spPr>
          <a:xfrm>
            <a:off x="3999229" y="2429035"/>
            <a:ext cx="2003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350 inscritos</a:t>
            </a:r>
            <a:endParaRPr lang="en-US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5A5803-F9BE-A4A7-C965-8A5E22E44581}"/>
              </a:ext>
            </a:extLst>
          </p:cNvPr>
          <p:cNvSpPr txBox="1"/>
          <p:nvPr/>
        </p:nvSpPr>
        <p:spPr>
          <a:xfrm>
            <a:off x="4034338" y="4275261"/>
            <a:ext cx="1859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600 inscritos</a:t>
            </a:r>
            <a:endParaRPr lang="en-US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0BF7D-03A8-B2A4-9377-FD0EE3DCB729}"/>
              </a:ext>
            </a:extLst>
          </p:cNvPr>
          <p:cNvSpPr txBox="1"/>
          <p:nvPr/>
        </p:nvSpPr>
        <p:spPr>
          <a:xfrm>
            <a:off x="10108490" y="2212038"/>
            <a:ext cx="183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446 inscritos</a:t>
            </a:r>
            <a:endParaRPr lang="en-US" sz="2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75BBD0-C3D9-A722-D824-C46320764FD8}"/>
              </a:ext>
            </a:extLst>
          </p:cNvPr>
          <p:cNvSpPr txBox="1"/>
          <p:nvPr/>
        </p:nvSpPr>
        <p:spPr>
          <a:xfrm>
            <a:off x="883603" y="1411037"/>
            <a:ext cx="6378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CURSOS AUTOGESTIONADOS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286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A23A91-A7E9-85A6-8114-1454FF53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73FAC6-074E-4465-B591-6B5CB8CD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AE5A4B1-B5A1-4F19-B3BA-7548A1F10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C59EB4-3A21-E83C-4D6D-5F96EDAF9FA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BE3A35-AC86-0AFD-89A3-8908243A020A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Campus Virtual del IAI</a:t>
            </a:r>
            <a:endParaRPr lang="en-US" sz="2800" b="1" dirty="0">
              <a:latin typeface="Monserrat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BE2EA57-F4B8-5D83-5EF7-16D49CBD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634" y="1712781"/>
            <a:ext cx="5898143" cy="183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6C969-A36E-3586-E3B1-15F50EB86929}"/>
              </a:ext>
            </a:extLst>
          </p:cNvPr>
          <p:cNvSpPr txBox="1"/>
          <p:nvPr/>
        </p:nvSpPr>
        <p:spPr>
          <a:xfrm>
            <a:off x="756900" y="3757716"/>
            <a:ext cx="62020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Módulos</a:t>
            </a:r>
            <a:r>
              <a:rPr lang="en-US" b="1" i="0" dirty="0">
                <a:solidFill>
                  <a:srgbClr val="272727"/>
                </a:solidFill>
                <a:effectLst/>
                <a:latin typeface="Montserrat" pitchFamily="2" charset="77"/>
              </a:rPr>
              <a:t> de </a:t>
            </a:r>
            <a:r>
              <a:rPr lang="en-US" b="1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aprendizaje</a:t>
            </a:r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Procesamiento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y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visualización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de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imágenes</a:t>
            </a:r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Análisis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de series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temporales</a:t>
            </a:r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Cálculos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con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datos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vectoriales</a:t>
            </a:r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Análisis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del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cambio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en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la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cobertura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del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suelo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Presentación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del 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cambio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antes/</a:t>
            </a:r>
            <a:r>
              <a:rPr lang="en-US" b="0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después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BD9368-4858-38F7-005C-DE9FEA2EFF75}"/>
              </a:ext>
            </a:extLst>
          </p:cNvPr>
          <p:cNvSpPr txBox="1"/>
          <p:nvPr/>
        </p:nvSpPr>
        <p:spPr>
          <a:xfrm>
            <a:off x="821634" y="1094028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CURSO PILOTO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79288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4FCAE7-0433-D0F1-3780-21E8033B6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B4C3E6-A015-57A1-6B31-AE1AA247E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1520F14-2EC5-22CF-A2D4-28710B69A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D4DA47-DD9A-3955-330C-958046DF487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ENE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BE82DE-F26F-ED1A-0E07-DAB9690D500D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Campus Virtual del IAI</a:t>
            </a:r>
            <a:endParaRPr lang="en-US" sz="2800" b="1" dirty="0">
              <a:latin typeface="Mon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22041A-2CB2-C293-4F1A-C57762C4951F}"/>
              </a:ext>
            </a:extLst>
          </p:cNvPr>
          <p:cNvSpPr txBox="1"/>
          <p:nvPr/>
        </p:nvSpPr>
        <p:spPr>
          <a:xfrm>
            <a:off x="7157700" y="2161765"/>
            <a:ext cx="43827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272727"/>
                </a:solidFill>
                <a:effectLst/>
                <a:latin typeface="Montserrat" pitchFamily="2" charset="77"/>
              </a:rPr>
              <a:t>+3,000 </a:t>
            </a:r>
            <a:r>
              <a:rPr lang="en-US" b="1" i="0" dirty="0" err="1">
                <a:solidFill>
                  <a:srgbClr val="272727"/>
                </a:solidFill>
                <a:effectLst/>
                <a:latin typeface="Montserrat" pitchFamily="2" charset="77"/>
              </a:rPr>
              <a:t>inscritos</a:t>
            </a:r>
            <a:endParaRPr lang="en-US" b="1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/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4 </a:t>
            </a:r>
            <a:r>
              <a:rPr lang="en-US" b="1" dirty="0" err="1">
                <a:solidFill>
                  <a:srgbClr val="272727"/>
                </a:solidFill>
                <a:latin typeface="Montserrat" pitchFamily="2" charset="77"/>
              </a:rPr>
              <a:t>idiomas</a:t>
            </a:r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 (</a:t>
            </a:r>
            <a:r>
              <a:rPr lang="en-US" b="1" dirty="0" err="1">
                <a:solidFill>
                  <a:srgbClr val="272727"/>
                </a:solidFill>
                <a:latin typeface="Montserrat" pitchFamily="2" charset="77"/>
              </a:rPr>
              <a:t>español</a:t>
            </a:r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, </a:t>
            </a:r>
            <a:r>
              <a:rPr lang="en-US" b="1" dirty="0" err="1">
                <a:solidFill>
                  <a:srgbClr val="272727"/>
                </a:solidFill>
                <a:latin typeface="Montserrat" pitchFamily="2" charset="77"/>
              </a:rPr>
              <a:t>inglés</a:t>
            </a:r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, </a:t>
            </a:r>
            <a:r>
              <a:rPr lang="en-US" b="1" dirty="0" err="1">
                <a:solidFill>
                  <a:srgbClr val="272727"/>
                </a:solidFill>
                <a:latin typeface="Montserrat" pitchFamily="2" charset="77"/>
              </a:rPr>
              <a:t>portugués</a:t>
            </a:r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, </a:t>
            </a:r>
            <a:r>
              <a:rPr lang="en-US" b="1" dirty="0" err="1">
                <a:solidFill>
                  <a:srgbClr val="272727"/>
                </a:solidFill>
                <a:latin typeface="Montserrat" pitchFamily="2" charset="77"/>
              </a:rPr>
              <a:t>inglés</a:t>
            </a:r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)</a:t>
            </a:r>
            <a:endParaRPr lang="en-US" b="1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/>
            <a:endParaRPr lang="en-US" b="1" dirty="0">
              <a:solidFill>
                <a:srgbClr val="272727"/>
              </a:solidFill>
              <a:latin typeface="Montserrat" pitchFamily="2" charset="77"/>
            </a:endParaRPr>
          </a:p>
          <a:p>
            <a:pPr algn="l"/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6E4421-039E-F8A6-E031-E9B175AF680E}"/>
              </a:ext>
            </a:extLst>
          </p:cNvPr>
          <p:cNvSpPr txBox="1"/>
          <p:nvPr/>
        </p:nvSpPr>
        <p:spPr>
          <a:xfrm>
            <a:off x="821634" y="1094028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CURSO EN LÍNEA</a:t>
            </a:r>
            <a:endParaRPr lang="en-US" sz="2800" dirty="0">
              <a:latin typeface="Montserrat Medium" pitchFamily="2" charset="77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C64201B-7FC1-EAE3-3CA8-EF4932DD3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900" y="1783458"/>
            <a:ext cx="5962877" cy="185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495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294</Words>
  <Application>Microsoft Macintosh PowerPoint</Application>
  <PresentationFormat>Widescreen</PresentationFormat>
  <Paragraphs>81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Monserrat</vt:lpstr>
      <vt:lpstr>Montserrat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21</cp:revision>
  <dcterms:created xsi:type="dcterms:W3CDTF">2025-10-22T15:06:40Z</dcterms:created>
  <dcterms:modified xsi:type="dcterms:W3CDTF">2026-01-08T15:28:56Z</dcterms:modified>
</cp:coreProperties>
</file>