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60" r:id="rId3"/>
    <p:sldId id="269" r:id="rId4"/>
    <p:sldId id="261" r:id="rId5"/>
    <p:sldId id="262" r:id="rId6"/>
    <p:sldId id="270" r:id="rId7"/>
    <p:sldId id="271" r:id="rId8"/>
    <p:sldId id="267" r:id="rId9"/>
    <p:sldId id="272" r:id="rId10"/>
    <p:sldId id="263" r:id="rId11"/>
    <p:sldId id="257" r:id="rId12"/>
    <p:sldId id="264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1E5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64" autoAdjust="0"/>
    <p:restoredTop sz="91489"/>
  </p:normalViewPr>
  <p:slideViewPr>
    <p:cSldViewPr snapToGrid="0">
      <p:cViewPr varScale="1">
        <p:scale>
          <a:sx n="82" d="100"/>
          <a:sy n="82" d="100"/>
        </p:scale>
        <p:origin x="192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C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9D339-3C6D-5E4D-8FB2-C09805D37D54}" type="datetimeFigureOut">
              <a:rPr lang="en-EC" smtClean="0"/>
              <a:t>8/1/26</a:t>
            </a:fld>
            <a:endParaRPr lang="en-EC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C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D1FA5-B0E8-F742-90DE-41A2072C3561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679231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2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013054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5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142804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CC668-0075-CFB2-DF0A-124B1C503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396030-EC1F-A868-5E9C-D10DB5649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5C3E9-3E20-D089-0830-A869CA5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E55A4-F54F-15D3-CF38-3255D72C37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6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405878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1EF8E-EDEC-EE37-AA25-04B5EDC36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785C9-CEA6-CF95-BB56-EC25BB4F79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B6B48-620F-57D7-432D-4DB84D07B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7C72E-B4C0-E057-C55C-837ED2A65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7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709557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27592-DFDC-53FA-72F4-FE0FAD09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4D1DCD-661D-1992-9D0E-31D5FF418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24A06-47CF-9646-878D-494678725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68492-D74F-4684-0E0D-5CBC85C23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8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432288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E6777-6EA6-0F7D-A728-E8AEF2FA0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5A0D62-FEE4-7EAF-DDE2-59FC55A83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BA30C-BE3D-FA76-5431-60B0AE10A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6A46F-6A9A-7706-3449-9E61C016A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9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733423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11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100761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9BCA5-9EC2-0833-5B5D-C8B895AB9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BC88D-7F1B-5180-C67A-8E32BBB32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C0BB3A-96FF-6F0A-8F29-C1634D04C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CEAE5-3B93-753D-C68A-AC64DD669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12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216671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C1EE7-FA36-621D-B7BB-4C5DE4967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58A7D3-87A9-978F-EAD5-504E8E6C9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0C6FBD-1F3E-7198-A62B-7FAF05DEB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5621E-305B-3FF6-0C6C-1B498A5B96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D1FA5-B0E8-F742-90DE-41A2072C3561}" type="slidenum">
              <a:rPr lang="en-EC" smtClean="0"/>
              <a:t>13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617958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6BD739A8-71AA-1721-C39A-ECDE08E60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36241-7639-14C7-E625-90DC26E1BE86}"/>
              </a:ext>
            </a:extLst>
          </p:cNvPr>
          <p:cNvSpPr txBox="1"/>
          <p:nvPr/>
        </p:nvSpPr>
        <p:spPr>
          <a:xfrm>
            <a:off x="914767" y="4379195"/>
            <a:ext cx="5724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>
                <a:latin typeface="Monserrat"/>
              </a:rPr>
              <a:t>Communication and Virtual Campus</a:t>
            </a:r>
            <a:endParaRPr lang="en-US" sz="2800" b="1" dirty="0"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334CC-B5DD-7515-D3EC-588EC90A7CE7}"/>
              </a:ext>
            </a:extLst>
          </p:cNvPr>
          <p:cNvSpPr txBox="1"/>
          <p:nvPr/>
        </p:nvSpPr>
        <p:spPr>
          <a:xfrm>
            <a:off x="1007533" y="5164666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>
                <a:latin typeface="Monserrat"/>
              </a:rPr>
              <a:t>Irene Torres</a:t>
            </a:r>
            <a:r>
              <a:rPr lang="es-EC" sz="280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640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4B866B-99F7-B4D4-0D72-1605510D4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5D99CC2-E3BC-BFE9-65D0-682D1267A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9E9FF39D-6235-638B-5DB8-D2791D6A0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50BBB1-9F6A-AEC9-C036-286059FC761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7435D0-4E53-71DA-D913-36097D061536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>
                <a:latin typeface="Monserrat"/>
              </a:rPr>
              <a:t>Website</a:t>
            </a:r>
            <a:endParaRPr lang="en-US" sz="2800" b="1" dirty="0">
              <a:latin typeface="Monserrat"/>
            </a:endParaRP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8B6CE34-68F5-EBA2-C211-BBE087A919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1115" y="0"/>
            <a:ext cx="3438343" cy="1905384"/>
          </a:xfrm>
          <a:prstGeom prst="rect">
            <a:avLst/>
          </a:prstGeom>
        </p:spPr>
      </p:pic>
      <p:pic>
        <p:nvPicPr>
          <p:cNvPr id="14" name="Picture 13" descr="A screenshot of a website&#10;&#10;AI-generated content may be incorrect.">
            <a:extLst>
              <a:ext uri="{FF2B5EF4-FFF2-40B4-BE49-F238E27FC236}">
                <a16:creationId xmlns:a16="http://schemas.microsoft.com/office/drawing/2014/main" id="{914ED226-7F04-4D95-0432-3023AFED02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7377" y="3429000"/>
            <a:ext cx="3452081" cy="2062820"/>
          </a:xfrm>
          <a:prstGeom prst="rect">
            <a:avLst/>
          </a:prstGeom>
        </p:spPr>
      </p:pic>
      <p:pic>
        <p:nvPicPr>
          <p:cNvPr id="16" name="Picture 1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BDAEAAA-3362-1E18-5EC7-C60D62A1BE3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472" y="1472003"/>
            <a:ext cx="3507628" cy="203291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3206003-AAA3-94B1-1CF7-1993C36E2461}"/>
              </a:ext>
            </a:extLst>
          </p:cNvPr>
          <p:cNvCxnSpPr/>
          <p:nvPr/>
        </p:nvCxnSpPr>
        <p:spPr>
          <a:xfrm>
            <a:off x="2502561" y="1825946"/>
            <a:ext cx="1112704" cy="0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DCBCB22-4CE2-768D-AA9F-7DEE4FFF63F3}"/>
              </a:ext>
            </a:extLst>
          </p:cNvPr>
          <p:cNvSpPr txBox="1"/>
          <p:nvPr/>
        </p:nvSpPr>
        <p:spPr>
          <a:xfrm>
            <a:off x="968464" y="1472003"/>
            <a:ext cx="2320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News and opportunities</a:t>
            </a:r>
            <a:endParaRPr lang="en-US" sz="20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EB7B28A-8F95-1874-16AF-3EA11F85EF6E}"/>
              </a:ext>
            </a:extLst>
          </p:cNvPr>
          <p:cNvCxnSpPr/>
          <p:nvPr/>
        </p:nvCxnSpPr>
        <p:spPr>
          <a:xfrm>
            <a:off x="2502561" y="3264784"/>
            <a:ext cx="1112704" cy="0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887F7F3-5F5D-29E8-A70F-4ABC5CD3478C}"/>
              </a:ext>
            </a:extLst>
          </p:cNvPr>
          <p:cNvSpPr txBox="1"/>
          <p:nvPr/>
        </p:nvSpPr>
        <p:spPr>
          <a:xfrm>
            <a:off x="968464" y="3064729"/>
            <a:ext cx="2320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Associates</a:t>
            </a:r>
            <a:endParaRPr lang="en-US" sz="20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8DDF6C5-C081-931C-1DAA-E3F5682EF7F7}"/>
              </a:ext>
            </a:extLst>
          </p:cNvPr>
          <p:cNvCxnSpPr/>
          <p:nvPr/>
        </p:nvCxnSpPr>
        <p:spPr>
          <a:xfrm>
            <a:off x="2502561" y="4407033"/>
            <a:ext cx="1112704" cy="0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EEC30C1-70E1-9582-4E40-FB808143217F}"/>
              </a:ext>
            </a:extLst>
          </p:cNvPr>
          <p:cNvSpPr txBox="1"/>
          <p:nvPr/>
        </p:nvSpPr>
        <p:spPr>
          <a:xfrm>
            <a:off x="968464" y="4206978"/>
            <a:ext cx="2320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Suscribe</a:t>
            </a:r>
            <a:endParaRPr lang="en-US" sz="2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39D39A3-1C7F-B971-1DB8-A6D074389E3B}"/>
              </a:ext>
            </a:extLst>
          </p:cNvPr>
          <p:cNvCxnSpPr/>
          <p:nvPr/>
        </p:nvCxnSpPr>
        <p:spPr>
          <a:xfrm>
            <a:off x="2502561" y="5048066"/>
            <a:ext cx="1112704" cy="0"/>
          </a:xfrm>
          <a:prstGeom prst="straightConnector1">
            <a:avLst/>
          </a:prstGeom>
          <a:ln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19F2D9D-A197-B754-1017-9431AEB4CB52}"/>
              </a:ext>
            </a:extLst>
          </p:cNvPr>
          <p:cNvSpPr txBox="1"/>
          <p:nvPr/>
        </p:nvSpPr>
        <p:spPr>
          <a:xfrm>
            <a:off x="968464" y="4848011"/>
            <a:ext cx="2320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Videos</a:t>
            </a:r>
            <a:endParaRPr lang="en-US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16C3B1B-F907-D88A-9745-6B488846509B}"/>
              </a:ext>
            </a:extLst>
          </p:cNvPr>
          <p:cNvSpPr txBox="1"/>
          <p:nvPr/>
        </p:nvSpPr>
        <p:spPr>
          <a:xfrm>
            <a:off x="9284364" y="2664619"/>
            <a:ext cx="1390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serrat"/>
              </a:rPr>
              <a:t>10,000 files</a:t>
            </a:r>
            <a:endParaRPr lang="en-US" sz="200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DA07ADD-AB57-80C7-2AEF-8FE1AB661169}"/>
              </a:ext>
            </a:extLst>
          </p:cNvPr>
          <p:cNvSpPr/>
          <p:nvPr/>
        </p:nvSpPr>
        <p:spPr>
          <a:xfrm>
            <a:off x="9079438" y="1964257"/>
            <a:ext cx="1800834" cy="1800834"/>
          </a:xfrm>
          <a:prstGeom prst="ellipse">
            <a:avLst/>
          </a:prstGeom>
          <a:noFill/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80789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305591-2057-E746-489C-47BF8DB01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7F75DB2-F518-BA58-7BAB-CE8F550C4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3D08364D-D7AC-36B6-71D0-6B5BDF6BFE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1CB20B-64D0-C0E8-B1FD-7E7B6BB25E7C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CE061-30D8-49E4-1B23-0A56B69D0170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>
                <a:latin typeface="Monserrat"/>
              </a:rPr>
              <a:t>Website</a:t>
            </a:r>
            <a:endParaRPr lang="en-US" sz="2800" b="1" dirty="0">
              <a:latin typeface="Mon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4C83E0-6D0B-817F-887E-C8A66D85C04A}"/>
              </a:ext>
            </a:extLst>
          </p:cNvPr>
          <p:cNvSpPr txBox="1"/>
          <p:nvPr/>
        </p:nvSpPr>
        <p:spPr>
          <a:xfrm>
            <a:off x="1006781" y="1235462"/>
            <a:ext cx="5005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3 searchable databases</a:t>
            </a:r>
            <a:endParaRPr lang="en-US" sz="2800" dirty="0"/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CD1B28-B981-CB1B-182B-3466E1C756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9777" y="4615031"/>
            <a:ext cx="3396425" cy="1241575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396FBD06-1E1B-3D8B-5DD7-AA77E1C1A9A8}"/>
              </a:ext>
            </a:extLst>
          </p:cNvPr>
          <p:cNvSpPr/>
          <p:nvPr/>
        </p:nvSpPr>
        <p:spPr>
          <a:xfrm>
            <a:off x="539667" y="3134817"/>
            <a:ext cx="467114" cy="467114"/>
          </a:xfrm>
          <a:prstGeom prst="ellipse">
            <a:avLst/>
          </a:prstGeom>
          <a:solidFill>
            <a:srgbClr val="1E5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C"/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039F264-49E2-3295-7DB5-3377E7A1E5D8}"/>
              </a:ext>
            </a:extLst>
          </p:cNvPr>
          <p:cNvSpPr/>
          <p:nvPr/>
        </p:nvSpPr>
        <p:spPr>
          <a:xfrm>
            <a:off x="6128254" y="1475681"/>
            <a:ext cx="467114" cy="467114"/>
          </a:xfrm>
          <a:prstGeom prst="ellipse">
            <a:avLst/>
          </a:prstGeom>
          <a:solidFill>
            <a:srgbClr val="1E5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C"/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DAD73C3-9EFD-7ACD-D7FB-A6FA8F175D4A}"/>
              </a:ext>
            </a:extLst>
          </p:cNvPr>
          <p:cNvSpPr/>
          <p:nvPr/>
        </p:nvSpPr>
        <p:spPr>
          <a:xfrm>
            <a:off x="6156696" y="4639882"/>
            <a:ext cx="467114" cy="467114"/>
          </a:xfrm>
          <a:prstGeom prst="ellipse">
            <a:avLst/>
          </a:prstGeom>
          <a:solidFill>
            <a:srgbClr val="1E5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C"/>
              <a:t>3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F63FB3B-C123-05AB-CD8A-0049C05BD6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3461" y="2426955"/>
            <a:ext cx="4279527" cy="2505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FA68E0-9291-71EA-EB02-26B2C046CC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276" y="1960351"/>
            <a:ext cx="4216400" cy="457200"/>
          </a:xfrm>
          <a:prstGeom prst="rect">
            <a:avLst/>
          </a:prstGeom>
        </p:spPr>
      </p:pic>
      <p:pic>
        <p:nvPicPr>
          <p:cNvPr id="16" name="Picture 15" descr="A green and white logo&#10;&#10;AI-generated content may be incorrect.">
            <a:extLst>
              <a:ext uri="{FF2B5EF4-FFF2-40B4-BE49-F238E27FC236}">
                <a16:creationId xmlns:a16="http://schemas.microsoft.com/office/drawing/2014/main" id="{98AE2DD3-07FB-8A1A-DF71-9799EE03D3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253" y="4094977"/>
            <a:ext cx="2857500" cy="8255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4A3612-EF5E-3231-659D-48B2045FBA2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2190" y="929428"/>
            <a:ext cx="3802925" cy="213914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4BD0A40C-23F2-AAD9-1853-3D98C5377B12}"/>
              </a:ext>
            </a:extLst>
          </p:cNvPr>
          <p:cNvSpPr/>
          <p:nvPr/>
        </p:nvSpPr>
        <p:spPr>
          <a:xfrm>
            <a:off x="10651995" y="1313200"/>
            <a:ext cx="1371600" cy="1371600"/>
          </a:xfrm>
          <a:prstGeom prst="ellipse">
            <a:avLst/>
          </a:prstGeom>
          <a:noFill/>
          <a:ln>
            <a:solidFill>
              <a:srgbClr val="FF9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EC" sz="1400" b="1" dirty="0">
                <a:solidFill>
                  <a:schemeClr val="tx1"/>
                </a:solidFill>
                <a:latin typeface="Montserrat" pitchFamily="2" charset="77"/>
              </a:rPr>
              <a:t>102 experts</a:t>
            </a:r>
          </a:p>
        </p:txBody>
      </p:sp>
    </p:spTree>
    <p:extLst>
      <p:ext uri="{BB962C8B-B14F-4D97-AF65-F5344CB8AC3E}">
        <p14:creationId xmlns:p14="http://schemas.microsoft.com/office/powerpoint/2010/main" val="515521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32E060-D122-40DB-CCB5-D95766E0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2C40764-2680-5AA2-6543-0D539A604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23DE593E-4839-0652-BFBE-6CEA2967D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C2F4D-F0CF-BCAC-AABC-6DBABBFF0F9B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EE9785-5A60-164A-1FC4-CE1A95EA2F83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Social networks</a:t>
            </a:r>
            <a:endParaRPr lang="en-US" sz="2800" b="1" dirty="0">
              <a:latin typeface="Mon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7215A9-F6C3-8AFE-7312-D2299F57E1D2}"/>
              </a:ext>
            </a:extLst>
          </p:cNvPr>
          <p:cNvSpPr txBox="1"/>
          <p:nvPr/>
        </p:nvSpPr>
        <p:spPr>
          <a:xfrm>
            <a:off x="2089890" y="1695520"/>
            <a:ext cx="4198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Linkedin</a:t>
            </a:r>
          </a:p>
          <a:p>
            <a:r>
              <a:rPr lang="es-EC" sz="2800" dirty="0">
                <a:latin typeface="Monserrat"/>
              </a:rPr>
              <a:t>248.556 impressions</a:t>
            </a:r>
          </a:p>
          <a:p>
            <a:r>
              <a:rPr lang="es-EC" sz="2800" dirty="0">
                <a:latin typeface="Monserrat"/>
              </a:rPr>
              <a:t>1 Jun – 30 Nov 2025 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99D6D1-16D0-B75F-75BA-AC6A3FC1FA7A}"/>
              </a:ext>
            </a:extLst>
          </p:cNvPr>
          <p:cNvSpPr txBox="1"/>
          <p:nvPr/>
        </p:nvSpPr>
        <p:spPr>
          <a:xfrm>
            <a:off x="2161042" y="4791703"/>
            <a:ext cx="52550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Mailing list</a:t>
            </a:r>
          </a:p>
          <a:p>
            <a:r>
              <a:rPr lang="es-EC" sz="2800" dirty="0">
                <a:latin typeface="Monserrat"/>
              </a:rPr>
              <a:t>6.538 active emails</a:t>
            </a:r>
          </a:p>
          <a:p>
            <a:r>
              <a:rPr lang="es-EC" sz="2800" dirty="0">
                <a:latin typeface="Monserrat"/>
              </a:rPr>
              <a:t>until 30 Nov 2025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CE5E8B-D3AD-C7B1-1138-B5F83D4B95B4}"/>
              </a:ext>
            </a:extLst>
          </p:cNvPr>
          <p:cNvSpPr txBox="1"/>
          <p:nvPr/>
        </p:nvSpPr>
        <p:spPr>
          <a:xfrm>
            <a:off x="2161042" y="3181529"/>
            <a:ext cx="45012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Instagram</a:t>
            </a:r>
          </a:p>
          <a:p>
            <a:r>
              <a:rPr lang="es-EC" sz="2800" dirty="0">
                <a:latin typeface="Monserrat"/>
              </a:rPr>
              <a:t>33.370 accounts reached</a:t>
            </a:r>
            <a:br>
              <a:rPr lang="es-EC" sz="2800" dirty="0">
                <a:latin typeface="Monserrat"/>
              </a:rPr>
            </a:br>
            <a:r>
              <a:rPr lang="es-EC" sz="2800" dirty="0">
                <a:latin typeface="Monserrat"/>
              </a:rPr>
              <a:t>until 30 Nov 2025</a:t>
            </a:r>
            <a:endParaRPr lang="en-US" sz="2800" dirty="0"/>
          </a:p>
        </p:txBody>
      </p:sp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391BC9B3-D7CF-DE68-269A-D06A0DFD7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140" y="1798574"/>
            <a:ext cx="754035" cy="68294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E8BF9CE2-2479-5C16-169B-09680EFF7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4487" y="3486396"/>
            <a:ext cx="577688" cy="57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paper airplane flying over a blue and yellow envelope&#10;&#10;AI-generated content may be incorrect.">
            <a:extLst>
              <a:ext uri="{FF2B5EF4-FFF2-40B4-BE49-F238E27FC236}">
                <a16:creationId xmlns:a16="http://schemas.microsoft.com/office/drawing/2014/main" id="{1F775A49-1DCE-D5EC-1BEE-5897191047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701" y="4847820"/>
            <a:ext cx="1082293" cy="84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684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BD976A-95A5-70F0-7745-56358AFA2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8A9C48C-73BE-3845-64C2-978D7278B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686F465D-6881-0CC2-2314-6012D79D3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4879CB-D2A4-B53E-866D-E6BEBA57173B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CECFC9-B62C-4A62-A9E8-0810296066D3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Webinars</a:t>
            </a:r>
            <a:endParaRPr lang="en-US" sz="2800" b="1" dirty="0">
              <a:latin typeface="Monserra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015D4E1-136F-2A06-4394-14112BC00114}"/>
              </a:ext>
            </a:extLst>
          </p:cNvPr>
          <p:cNvGrpSpPr/>
          <p:nvPr/>
        </p:nvGrpSpPr>
        <p:grpSpPr>
          <a:xfrm>
            <a:off x="9195549" y="2472718"/>
            <a:ext cx="2411894" cy="2080771"/>
            <a:chOff x="3673410" y="4792761"/>
            <a:chExt cx="1878336" cy="1775537"/>
          </a:xfrm>
        </p:grpSpPr>
        <p:pic>
          <p:nvPicPr>
            <p:cNvPr id="12" name="Picture 11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86FBE0D6-132E-53A1-4CE0-F47CCF02C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73410" y="4792761"/>
              <a:ext cx="1078539" cy="1775537"/>
            </a:xfrm>
            <a:prstGeom prst="rect">
              <a:avLst/>
            </a:prstGeom>
          </p:spPr>
        </p:pic>
        <p:pic>
          <p:nvPicPr>
            <p:cNvPr id="16" name="Picture 15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DE37BBFD-934C-632E-44D2-3E61BCE6B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47287" y="4792761"/>
              <a:ext cx="904459" cy="1775537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A7E62A-B230-5B3E-2564-AC3329B20B38}"/>
              </a:ext>
            </a:extLst>
          </p:cNvPr>
          <p:cNvGrpSpPr/>
          <p:nvPr/>
        </p:nvGrpSpPr>
        <p:grpSpPr>
          <a:xfrm>
            <a:off x="3180973" y="3947126"/>
            <a:ext cx="2330533" cy="2038383"/>
            <a:chOff x="5216008" y="945131"/>
            <a:chExt cx="1538579" cy="1540446"/>
          </a:xfrm>
        </p:grpSpPr>
        <p:pic>
          <p:nvPicPr>
            <p:cNvPr id="9" name="Picture 8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97203710-3DAA-EB79-59FB-CB7500A40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16008" y="945131"/>
              <a:ext cx="1014671" cy="1528708"/>
            </a:xfrm>
            <a:prstGeom prst="rect">
              <a:avLst/>
            </a:prstGeom>
          </p:spPr>
        </p:pic>
        <p:pic>
          <p:nvPicPr>
            <p:cNvPr id="19" name="Picture 18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9B1EBBD7-E7A1-F4BE-973B-1F80C5795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39860" y="956869"/>
              <a:ext cx="714727" cy="1528708"/>
            </a:xfrm>
            <a:prstGeom prst="rect">
              <a:avLst/>
            </a:prstGeom>
          </p:spPr>
        </p:pic>
      </p:grpSp>
      <p:pic>
        <p:nvPicPr>
          <p:cNvPr id="1032" name="Picture 8">
            <a:extLst>
              <a:ext uri="{FF2B5EF4-FFF2-40B4-BE49-F238E27FC236}">
                <a16:creationId xmlns:a16="http://schemas.microsoft.com/office/drawing/2014/main" id="{457397C7-18DF-0B1B-D6A0-5901E3F46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2904806"/>
            <a:ext cx="4278554" cy="133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>
            <a:extLst>
              <a:ext uri="{FF2B5EF4-FFF2-40B4-BE49-F238E27FC236}">
                <a16:creationId xmlns:a16="http://schemas.microsoft.com/office/drawing/2014/main" id="{B8E51C0A-428C-E1D8-5C44-8FDBD4421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265" y="1208071"/>
            <a:ext cx="5037231" cy="156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783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0ECC00-3DE3-7B25-21F1-1C057AD15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686A6F-AB5F-5F98-139A-86A2335DF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00AD58E2-483A-3B79-E76B-B1A06EE235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32A218-9D62-2F85-0F37-83283F04B309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C90079-50CA-CD96-32DE-D8D5EE0F5857}"/>
              </a:ext>
            </a:extLst>
          </p:cNvPr>
          <p:cNvSpPr txBox="1"/>
          <p:nvPr/>
        </p:nvSpPr>
        <p:spPr>
          <a:xfrm>
            <a:off x="1007533" y="528969"/>
            <a:ext cx="3748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>
                <a:latin typeface="Monserrat"/>
              </a:rPr>
              <a:t>Newsletter and news</a:t>
            </a:r>
            <a:endParaRPr lang="en-US" sz="2800" b="1" dirty="0">
              <a:latin typeface="Monserra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59C8EB-5009-E54C-64BA-2CE37DA9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78703"/>
            <a:ext cx="4702865" cy="146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38C3DA3-4FA7-B581-0490-4C7F78260361}"/>
              </a:ext>
            </a:extLst>
          </p:cNvPr>
          <p:cNvGrpSpPr/>
          <p:nvPr/>
        </p:nvGrpSpPr>
        <p:grpSpPr>
          <a:xfrm>
            <a:off x="4680317" y="4411095"/>
            <a:ext cx="2693371" cy="2540658"/>
            <a:chOff x="3947799" y="3785477"/>
            <a:chExt cx="1631783" cy="1794203"/>
          </a:xfrm>
        </p:grpSpPr>
        <p:pic>
          <p:nvPicPr>
            <p:cNvPr id="15" name="Picture 14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BD1BD21D-FEC1-68DD-D159-97D9394FB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47799" y="3785477"/>
              <a:ext cx="996341" cy="1738947"/>
            </a:xfrm>
            <a:prstGeom prst="rect">
              <a:avLst/>
            </a:prstGeom>
          </p:spPr>
        </p:pic>
        <p:pic>
          <p:nvPicPr>
            <p:cNvPr id="17" name="Picture 16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BDFD8DB1-EC9E-6C05-FEE5-4ECBB23D1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52434" y="3840733"/>
              <a:ext cx="727148" cy="1738947"/>
            </a:xfrm>
            <a:prstGeom prst="rect">
              <a:avLst/>
            </a:prstGeom>
          </p:spPr>
        </p:pic>
      </p:grpSp>
      <p:pic>
        <p:nvPicPr>
          <p:cNvPr id="1028" name="Picture 4" descr="Boletín IAI 2 /25">
            <a:extLst>
              <a:ext uri="{FF2B5EF4-FFF2-40B4-BE49-F238E27FC236}">
                <a16:creationId xmlns:a16="http://schemas.microsoft.com/office/drawing/2014/main" id="{FA18029D-F65F-5F42-8B73-30461E15F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89760"/>
            <a:ext cx="4756193" cy="148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E6666740-42C0-DE59-D504-021FBB266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5845" y="3771824"/>
            <a:ext cx="4757641" cy="148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618CD2D4-7398-507F-30B7-1983EDCF6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5844" y="1871569"/>
            <a:ext cx="4756193" cy="148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440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A268B-97B8-5B04-FD4B-BFC53CB73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B039E80-2310-0678-B237-D2408303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5247191F-0774-7681-F728-0CC72E1E7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7DA5D4-71A6-6598-00A9-E3F27402608F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58940C-B9CC-B46D-9BF2-360C5F92C801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Publications</a:t>
            </a:r>
            <a:endParaRPr lang="en-US" sz="2800" b="1" dirty="0">
              <a:latin typeface="Monserra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2A0AE-4BFF-6387-2B0B-BEA1E3CF997E}"/>
              </a:ext>
            </a:extLst>
          </p:cNvPr>
          <p:cNvSpPr txBox="1"/>
          <p:nvPr/>
        </p:nvSpPr>
        <p:spPr>
          <a:xfrm>
            <a:off x="528706" y="3817640"/>
            <a:ext cx="4198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+1,000 downloads</a:t>
            </a:r>
            <a:endParaRPr lang="en-US" sz="2800" dirty="0"/>
          </a:p>
        </p:txBody>
      </p:sp>
      <p:pic>
        <p:nvPicPr>
          <p:cNvPr id="11" name="Picture 10" descr="A close-up of a handshake&#10;&#10;AI-generated content may be incorrect.">
            <a:extLst>
              <a:ext uri="{FF2B5EF4-FFF2-40B4-BE49-F238E27FC236}">
                <a16:creationId xmlns:a16="http://schemas.microsoft.com/office/drawing/2014/main" id="{21B7A35A-DF32-4AA7-0B95-524AED9B8B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897" y="1540437"/>
            <a:ext cx="4476322" cy="1958392"/>
          </a:xfrm>
          <a:prstGeom prst="rect">
            <a:avLst/>
          </a:prstGeom>
        </p:spPr>
      </p:pic>
      <p:pic>
        <p:nvPicPr>
          <p:cNvPr id="13" name="Picture 12" descr="A poster with text and qr code&#10;&#10;AI-generated content may be incorrect.">
            <a:extLst>
              <a:ext uri="{FF2B5EF4-FFF2-40B4-BE49-F238E27FC236}">
                <a16:creationId xmlns:a16="http://schemas.microsoft.com/office/drawing/2014/main" id="{69095691-D8CD-3626-C7A3-A75253D0543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2350">
            <a:off x="8893772" y="2357418"/>
            <a:ext cx="2068970" cy="2982639"/>
          </a:xfrm>
          <a:prstGeom prst="rect">
            <a:avLst/>
          </a:prstGeom>
        </p:spPr>
      </p:pic>
      <p:pic>
        <p:nvPicPr>
          <p:cNvPr id="17" name="Picture 16" descr="A poster with text and images&#10;&#10;AI-generated content may be incorrect.">
            <a:extLst>
              <a:ext uri="{FF2B5EF4-FFF2-40B4-BE49-F238E27FC236}">
                <a16:creationId xmlns:a16="http://schemas.microsoft.com/office/drawing/2014/main" id="{59E6F1D3-2640-3B20-1317-703CE9D847E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57695">
            <a:off x="7302401" y="2120472"/>
            <a:ext cx="2077457" cy="2969939"/>
          </a:xfrm>
          <a:prstGeom prst="rect">
            <a:avLst/>
          </a:prstGeom>
        </p:spPr>
      </p:pic>
      <p:pic>
        <p:nvPicPr>
          <p:cNvPr id="15" name="Picture 14" descr="A poster with qr code&#10;&#10;AI-generated content may be incorrect.">
            <a:extLst>
              <a:ext uri="{FF2B5EF4-FFF2-40B4-BE49-F238E27FC236}">
                <a16:creationId xmlns:a16="http://schemas.microsoft.com/office/drawing/2014/main" id="{9428B7D2-4C84-52BB-BDBA-3761466E60C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1152">
            <a:off x="7587532" y="3772545"/>
            <a:ext cx="2100873" cy="2969939"/>
          </a:xfrm>
          <a:prstGeom prst="rect">
            <a:avLst/>
          </a:prstGeom>
        </p:spPr>
      </p:pic>
      <p:pic>
        <p:nvPicPr>
          <p:cNvPr id="21" name="Picture 20" descr="A close-up of a document&#10;&#10;AI-generated content may be incorrect.">
            <a:extLst>
              <a:ext uri="{FF2B5EF4-FFF2-40B4-BE49-F238E27FC236}">
                <a16:creationId xmlns:a16="http://schemas.microsoft.com/office/drawing/2014/main" id="{89B6FE1F-9B0D-EDCD-B62B-FC5C3FFC6B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28274">
            <a:off x="5842573" y="2325885"/>
            <a:ext cx="2020615" cy="2944539"/>
          </a:xfrm>
          <a:prstGeom prst="rect">
            <a:avLst/>
          </a:prstGeom>
        </p:spPr>
      </p:pic>
      <p:pic>
        <p:nvPicPr>
          <p:cNvPr id="19" name="Picture 18" descr="A close-up of a poster&#10;&#10;AI-generated content may be incorrect.">
            <a:extLst>
              <a:ext uri="{FF2B5EF4-FFF2-40B4-BE49-F238E27FC236}">
                <a16:creationId xmlns:a16="http://schemas.microsoft.com/office/drawing/2014/main" id="{D0293625-70AD-4719-57F5-11F18AC3CE4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51298">
            <a:off x="6027849" y="3130920"/>
            <a:ext cx="2020616" cy="292281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62A4C5-EDE9-6913-E09F-AE477CD6917F}"/>
              </a:ext>
            </a:extLst>
          </p:cNvPr>
          <p:cNvSpPr txBox="1"/>
          <p:nvPr/>
        </p:nvSpPr>
        <p:spPr>
          <a:xfrm>
            <a:off x="5893244" y="1426774"/>
            <a:ext cx="4198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Member country sheets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22365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C30787-6BCB-2DD9-AC37-698541E19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992E2F1-4FC7-5BDE-CBBE-9FAE1D27F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06B2A22A-3571-9DB2-D0F6-41853C3D7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B182A0-D67F-2AA6-7BE3-3DC30F5B94DE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BF5DF0-3DB8-BFDE-F5B6-0D069785A59E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Partnership</a:t>
            </a:r>
            <a:endParaRPr lang="en-US" sz="2800" b="1" dirty="0">
              <a:latin typeface="Monserrat"/>
            </a:endParaRPr>
          </a:p>
        </p:txBody>
      </p:sp>
      <p:pic>
        <p:nvPicPr>
          <p:cNvPr id="9" name="Picture 2" descr="No alternative text description for this image">
            <a:extLst>
              <a:ext uri="{FF2B5EF4-FFF2-40B4-BE49-F238E27FC236}">
                <a16:creationId xmlns:a16="http://schemas.microsoft.com/office/drawing/2014/main" id="{3A073BEB-0A78-42AE-DFB6-57D347BA5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69" t="19875" r="151" b="22093"/>
          <a:stretch/>
        </p:blipFill>
        <p:spPr bwMode="auto">
          <a:xfrm>
            <a:off x="1007533" y="1397726"/>
            <a:ext cx="3722350" cy="393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No alternative text description for this image">
            <a:extLst>
              <a:ext uri="{FF2B5EF4-FFF2-40B4-BE49-F238E27FC236}">
                <a16:creationId xmlns:a16="http://schemas.microsoft.com/office/drawing/2014/main" id="{D006C353-7332-72DE-422E-4FD136DE5A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3"/>
          <a:stretch/>
        </p:blipFill>
        <p:spPr bwMode="auto">
          <a:xfrm>
            <a:off x="6493374" y="1330298"/>
            <a:ext cx="4866464" cy="261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No alternative text description for this image">
            <a:extLst>
              <a:ext uri="{FF2B5EF4-FFF2-40B4-BE49-F238E27FC236}">
                <a16:creationId xmlns:a16="http://schemas.microsoft.com/office/drawing/2014/main" id="{AB10F66D-1D2C-0D25-018B-15865476E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464" y="3090218"/>
            <a:ext cx="4338562" cy="289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695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7EB6C7-B298-19F1-3639-DD777E68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40D126-EC7D-AF9B-EA14-1978C30BF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FD55FA41-7162-02F1-6C95-2DD6547EE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016650-2615-E9A3-8A61-03C32CE53FB0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AA0BFB-B545-F7FF-4033-D3666047404E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Partnership</a:t>
            </a:r>
            <a:endParaRPr lang="en-US" sz="2800" b="1" dirty="0">
              <a:latin typeface="Mon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65982A-ECDB-6C3C-1C9D-FF879CCE2E99}"/>
              </a:ext>
            </a:extLst>
          </p:cNvPr>
          <p:cNvSpPr txBox="1"/>
          <p:nvPr/>
        </p:nvSpPr>
        <p:spPr>
          <a:xfrm>
            <a:off x="1007533" y="4860836"/>
            <a:ext cx="8661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>
                <a:latin typeface="Montserrat Medium" pitchFamily="2" charset="77"/>
              </a:rPr>
              <a:t>Wellcome Trust Discretionary Award</a:t>
            </a:r>
            <a:endParaRPr lang="en-US" sz="2000" b="1" dirty="0">
              <a:latin typeface="Montserrat Medium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CE41C0-2CF6-BA96-FF2D-2A006DF9569D}"/>
              </a:ext>
            </a:extLst>
          </p:cNvPr>
          <p:cNvSpPr txBox="1"/>
          <p:nvPr/>
        </p:nvSpPr>
        <p:spPr>
          <a:xfrm>
            <a:off x="975330" y="1695557"/>
            <a:ext cx="8661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>
                <a:latin typeface="Montserrat Medium" pitchFamily="2" charset="77"/>
              </a:rPr>
              <a:t>CLIMATE AND HEALTH INTELLIGENCE INITIATIVE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006F32-6E71-4734-F262-45C7F1C46876}"/>
              </a:ext>
            </a:extLst>
          </p:cNvPr>
          <p:cNvSpPr txBox="1"/>
          <p:nvPr/>
        </p:nvSpPr>
        <p:spPr>
          <a:xfrm>
            <a:off x="1007533" y="5280976"/>
            <a:ext cx="8661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>
                <a:latin typeface="Montserrat Medium" pitchFamily="2" charset="77"/>
              </a:rPr>
              <a:t>Budget: </a:t>
            </a:r>
            <a:r>
              <a:rPr lang="en-EC" sz="2000" dirty="0">
                <a:latin typeface="Montserrat Medium" pitchFamily="2" charset="77"/>
              </a:rPr>
              <a:t>€</a:t>
            </a:r>
            <a:r>
              <a:rPr lang="es-EC" sz="2000" dirty="0">
                <a:latin typeface="Montserrat Medium" pitchFamily="2" charset="77"/>
              </a:rPr>
              <a:t>16 million</a:t>
            </a:r>
            <a:endParaRPr lang="en-US" sz="2000" dirty="0">
              <a:latin typeface="Montserrat Medium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5450CD-D499-6E03-E627-EAEBDE69EED2}"/>
              </a:ext>
            </a:extLst>
          </p:cNvPr>
          <p:cNvSpPr txBox="1"/>
          <p:nvPr/>
        </p:nvSpPr>
        <p:spPr>
          <a:xfrm>
            <a:off x="912781" y="2433502"/>
            <a:ext cx="103664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Barcelona Supercomputing Center (BSC)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Red Cross Red Crescent Climate Centre (RCCC)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Inter-American Institute for Global Change Research (IAI)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Caribbean Institute for Meteorology and Hydrology (CIMH)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African Centre of Meteorological Applications for Development (ACMAD)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Montserrat Medium" pitchFamily="2" charset="77"/>
              </a:rPr>
              <a:t>National University of Singapore (NUS)</a:t>
            </a:r>
            <a:endParaRPr lang="en-US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34530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755786-73A0-E37E-2E70-7FA0EFD2F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2888E6-8F30-313F-B445-F358C95CE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6B549D1-358C-5407-887A-4CB2A7D92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EEB536-BB06-BF62-6508-FCD61CD003C8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5DCDD5-DF7B-5149-8A8C-DD61F812D572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IAI’s Virtual Campus</a:t>
            </a:r>
            <a:endParaRPr lang="en-US" sz="2800" b="1" dirty="0">
              <a:latin typeface="Mon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8B3AE4-0372-CD6B-CD2C-F105E4DE1C16}"/>
              </a:ext>
            </a:extLst>
          </p:cNvPr>
          <p:cNvSpPr txBox="1"/>
          <p:nvPr/>
        </p:nvSpPr>
        <p:spPr>
          <a:xfrm>
            <a:off x="4744814" y="2057231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4306 total registrations</a:t>
            </a:r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0CB5EA-A0C8-BA7D-516D-BEC2A8656818}"/>
              </a:ext>
            </a:extLst>
          </p:cNvPr>
          <p:cNvSpPr txBox="1"/>
          <p:nvPr/>
        </p:nvSpPr>
        <p:spPr>
          <a:xfrm>
            <a:off x="4744814" y="2592608"/>
            <a:ext cx="702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1 JUN – 30 NOV 2025:  1695 new registrations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3F228-0CD7-87C8-85E3-1BE6D9FBB35B}"/>
              </a:ext>
            </a:extLst>
          </p:cNvPr>
          <p:cNvSpPr txBox="1"/>
          <p:nvPr/>
        </p:nvSpPr>
        <p:spPr>
          <a:xfrm>
            <a:off x="4744814" y="4112379"/>
            <a:ext cx="702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1 JUN – 30 NOV 2025:  217 new certificates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C7C7B-4398-A044-83B9-CB7EA41617F7}"/>
              </a:ext>
            </a:extLst>
          </p:cNvPr>
          <p:cNvSpPr txBox="1"/>
          <p:nvPr/>
        </p:nvSpPr>
        <p:spPr>
          <a:xfrm>
            <a:off x="4744814" y="3577002"/>
            <a:ext cx="6319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725 total certificates</a:t>
            </a:r>
            <a:endParaRPr lang="en-US" sz="2800" b="1" dirty="0"/>
          </a:p>
        </p:txBody>
      </p:sp>
      <p:pic>
        <p:nvPicPr>
          <p:cNvPr id="11" name="Picture 10" descr="A person typing on a computer&#10;&#10;AI-generated content may be incorrect.">
            <a:extLst>
              <a:ext uri="{FF2B5EF4-FFF2-40B4-BE49-F238E27FC236}">
                <a16:creationId xmlns:a16="http://schemas.microsoft.com/office/drawing/2014/main" id="{B22D0928-AA0D-2013-F58A-42DDC92B2B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635" y="1270582"/>
            <a:ext cx="3086090" cy="33650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311387-230B-BA61-2F87-2622C5915CBE}"/>
              </a:ext>
            </a:extLst>
          </p:cNvPr>
          <p:cNvSpPr txBox="1"/>
          <p:nvPr/>
        </p:nvSpPr>
        <p:spPr>
          <a:xfrm>
            <a:off x="4781836" y="1200401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tserrat Medium" pitchFamily="2" charset="77"/>
              </a:rPr>
              <a:t>OFFLINE COURSES</a:t>
            </a:r>
            <a:endParaRPr lang="en-US" sz="280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48568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DD42AB-BA65-ABCB-E8F3-93C2496DF0C9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IAI’s Virtual Campus</a:t>
            </a:r>
            <a:endParaRPr lang="en-US" sz="2800" b="1" dirty="0">
              <a:latin typeface="Monserrat"/>
            </a:endParaRPr>
          </a:p>
        </p:txBody>
      </p:sp>
      <p:pic>
        <p:nvPicPr>
          <p:cNvPr id="3074" name="Picture 2" descr="BANNER BILINGUE">
            <a:extLst>
              <a:ext uri="{FF2B5EF4-FFF2-40B4-BE49-F238E27FC236}">
                <a16:creationId xmlns:a16="http://schemas.microsoft.com/office/drawing/2014/main" id="{FD72A7A6-5D20-2B00-FA7E-A6A6C7C03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04" y="2116678"/>
            <a:ext cx="3966135" cy="123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8F40DF-0A73-875B-64ED-CE529E5371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98" y="4247594"/>
            <a:ext cx="3965142" cy="1231672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D3AD1CC2-4C82-4803-1C89-75ABF2FD7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9324" y="2212038"/>
            <a:ext cx="3474486" cy="108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6832BA-4C72-9241-48D3-05A31CB972D0}"/>
              </a:ext>
            </a:extLst>
          </p:cNvPr>
          <p:cNvSpPr txBox="1"/>
          <p:nvPr/>
        </p:nvSpPr>
        <p:spPr>
          <a:xfrm>
            <a:off x="3999229" y="2429035"/>
            <a:ext cx="2003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atin typeface="Monserrat"/>
              </a:rPr>
              <a:t>350 registrations</a:t>
            </a:r>
            <a:endParaRPr lang="en-US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5A5803-F9BE-A4A7-C965-8A5E22E44581}"/>
              </a:ext>
            </a:extLst>
          </p:cNvPr>
          <p:cNvSpPr txBox="1"/>
          <p:nvPr/>
        </p:nvSpPr>
        <p:spPr>
          <a:xfrm>
            <a:off x="4034338" y="4275261"/>
            <a:ext cx="1859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atin typeface="Monserrat"/>
              </a:rPr>
              <a:t>600 registrations</a:t>
            </a:r>
            <a:endParaRPr lang="en-US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50BF7D-03A8-B2A4-9377-FD0EE3DCB729}"/>
              </a:ext>
            </a:extLst>
          </p:cNvPr>
          <p:cNvSpPr txBox="1"/>
          <p:nvPr/>
        </p:nvSpPr>
        <p:spPr>
          <a:xfrm>
            <a:off x="10108490" y="2212038"/>
            <a:ext cx="1837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atin typeface="Monserrat"/>
              </a:rPr>
              <a:t>444 registrations</a:t>
            </a:r>
            <a:endParaRPr lang="en-US" sz="2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75BBD0-C3D9-A722-D824-C46320764FD8}"/>
              </a:ext>
            </a:extLst>
          </p:cNvPr>
          <p:cNvSpPr txBox="1"/>
          <p:nvPr/>
        </p:nvSpPr>
        <p:spPr>
          <a:xfrm>
            <a:off x="883604" y="1411037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tserrat Medium" pitchFamily="2" charset="77"/>
              </a:rPr>
              <a:t>OFFLINE COURSES</a:t>
            </a:r>
            <a:endParaRPr lang="en-US" sz="280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80399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A23A91-A7E9-85A6-8114-1454FF53A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73FAC6-074E-4465-B591-6B5CB8CD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0AE5A4B1-B5A1-4F19-B3BA-7548A1F10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C59EB4-3A21-E83C-4D6D-5F96EDAF9FA7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BE3A35-AC86-0AFD-89A3-8908243A020A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IAI’s Virtual Campus</a:t>
            </a:r>
            <a:endParaRPr lang="en-US" sz="2800" b="1" dirty="0">
              <a:latin typeface="Monserrat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BE2EA57-F4B8-5D83-5EF7-16D49CBD2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634" y="1769737"/>
            <a:ext cx="5898143" cy="183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96C969-A36E-3586-E3B1-15F50EB86929}"/>
              </a:ext>
            </a:extLst>
          </p:cNvPr>
          <p:cNvSpPr txBox="1"/>
          <p:nvPr/>
        </p:nvSpPr>
        <p:spPr>
          <a:xfrm>
            <a:off x="756900" y="3757716"/>
            <a:ext cx="62020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272727"/>
                </a:solidFill>
                <a:effectLst/>
                <a:latin typeface="Montserrat" pitchFamily="2" charset="77"/>
              </a:rPr>
              <a:t>Modules</a:t>
            </a:r>
            <a:endParaRPr lang="en-US" b="0" i="0" dirty="0">
              <a:solidFill>
                <a:srgbClr val="272727"/>
              </a:solidFill>
              <a:effectLst/>
              <a:latin typeface="Montserrat" pitchFamily="2" charset="77"/>
            </a:endParaRPr>
          </a:p>
          <a:p>
            <a:pPr algn="l" fontAlgn="base">
              <a:buFont typeface="+mj-lt"/>
              <a:buAutoNum type="arabicPeriod"/>
            </a:pPr>
            <a:r>
              <a:rPr lang="en-US" dirty="0">
                <a:solidFill>
                  <a:srgbClr val="272727"/>
                </a:solidFill>
                <a:latin typeface="Montserrat" pitchFamily="2" charset="77"/>
              </a:rPr>
              <a:t> </a:t>
            </a: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Image processing and visualization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Time series analysis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Calculations with vector data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Analysis of changes in land cover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72727"/>
                </a:solidFill>
                <a:effectLst/>
                <a:latin typeface="Montserrat" pitchFamily="2" charset="77"/>
              </a:rPr>
              <a:t> Presentation of before/after changes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0CFB8C-51F7-B2AA-A4EA-60603D76AC6D}"/>
              </a:ext>
            </a:extLst>
          </p:cNvPr>
          <p:cNvSpPr txBox="1"/>
          <p:nvPr/>
        </p:nvSpPr>
        <p:spPr>
          <a:xfrm>
            <a:off x="821634" y="1094028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tserrat Medium" pitchFamily="2" charset="77"/>
              </a:rPr>
              <a:t>PILOT COURSE</a:t>
            </a:r>
            <a:endParaRPr lang="en-US" sz="280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79288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ACDA80-B76D-5666-AE2C-68F5669D3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19B547-D623-F58E-65AF-BED7F527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8425243-7F73-2534-649B-680B53D46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F84818-6A36-96B4-5D84-B0FA0FF69D9E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8  JAN 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99024A-A10A-D427-9509-D85AA4D27A39}"/>
              </a:ext>
            </a:extLst>
          </p:cNvPr>
          <p:cNvSpPr txBox="1"/>
          <p:nvPr/>
        </p:nvSpPr>
        <p:spPr>
          <a:xfrm>
            <a:off x="1007533" y="216007"/>
            <a:ext cx="571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Monserrat"/>
              </a:rPr>
              <a:t>IAI’s Virtual Campus</a:t>
            </a:r>
            <a:endParaRPr lang="en-US" sz="2800" b="1" dirty="0">
              <a:latin typeface="Monserrat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6B358BC-C502-DCAE-C637-A431B7419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900" y="2285757"/>
            <a:ext cx="5962877" cy="185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D95F3F-910E-5874-9F4E-267DBBD731EE}"/>
              </a:ext>
            </a:extLst>
          </p:cNvPr>
          <p:cNvSpPr txBox="1"/>
          <p:nvPr/>
        </p:nvSpPr>
        <p:spPr>
          <a:xfrm>
            <a:off x="7156741" y="2474910"/>
            <a:ext cx="30694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272727"/>
                </a:solidFill>
                <a:effectLst/>
                <a:latin typeface="Montserrat" pitchFamily="2" charset="77"/>
              </a:rPr>
              <a:t>+3,000 registrations</a:t>
            </a:r>
          </a:p>
          <a:p>
            <a:pPr algn="l"/>
            <a:r>
              <a:rPr lang="en-US" b="1" dirty="0">
                <a:solidFill>
                  <a:srgbClr val="272727"/>
                </a:solidFill>
                <a:latin typeface="Montserrat" pitchFamily="2" charset="77"/>
              </a:rPr>
              <a:t>4 languages (Spanish, French, Portuguese, English)</a:t>
            </a:r>
            <a:endParaRPr lang="en-US" b="1" i="0" dirty="0">
              <a:solidFill>
                <a:srgbClr val="272727"/>
              </a:solidFill>
              <a:effectLst/>
              <a:latin typeface="Montserrat" pitchFamily="2" charset="77"/>
            </a:endParaRPr>
          </a:p>
          <a:p>
            <a:pPr algn="l"/>
            <a:endParaRPr lang="en-US" b="1" dirty="0">
              <a:solidFill>
                <a:srgbClr val="272727"/>
              </a:solidFill>
              <a:latin typeface="Montserrat" pitchFamily="2" charset="77"/>
            </a:endParaRPr>
          </a:p>
          <a:p>
            <a:pPr algn="l"/>
            <a:endParaRPr lang="en-US" b="0" i="0" dirty="0">
              <a:solidFill>
                <a:srgbClr val="272727"/>
              </a:solidFill>
              <a:effectLst/>
              <a:latin typeface="Montserra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67C09E-EA51-F3BD-2D28-A45EEF60601A}"/>
              </a:ext>
            </a:extLst>
          </p:cNvPr>
          <p:cNvSpPr txBox="1"/>
          <p:nvPr/>
        </p:nvSpPr>
        <p:spPr>
          <a:xfrm>
            <a:off x="756900" y="1573670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tserrat Medium" pitchFamily="2" charset="77"/>
              </a:rPr>
              <a:t>ONLINE COURSE</a:t>
            </a:r>
            <a:endParaRPr lang="en-US" sz="280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10299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3615</TotalTime>
  <Words>270</Words>
  <Application>Microsoft Macintosh PowerPoint</Application>
  <PresentationFormat>Widescreen</PresentationFormat>
  <Paragraphs>83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Monserrat</vt:lpstr>
      <vt:lpstr>Montserrat</vt:lpstr>
      <vt:lpstr>Montserrat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lastModifiedBy>  </cp:lastModifiedBy>
  <cp:revision>37</cp:revision>
  <dcterms:created xsi:type="dcterms:W3CDTF">2025-10-22T15:06:40Z</dcterms:created>
  <dcterms:modified xsi:type="dcterms:W3CDTF">2026-01-08T15:29:25Z</dcterms:modified>
</cp:coreProperties>
</file>